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5.xml" ContentType="application/vnd.openxmlformats-officedocument.presentationml.tags+xml"/>
  <Override PartName="/ppt/notesSlides/notesSlide4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6.xml" ContentType="application/vnd.openxmlformats-officedocument.presentationml.tags+xml"/>
  <Override PartName="/ppt/notesSlides/notesSlide4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7.xml" ContentType="application/vnd.openxmlformats-officedocument.presentationml.tags+xml"/>
  <Override PartName="/ppt/notesSlides/notesSlide4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8.xml" ContentType="application/vnd.openxmlformats-officedocument.presentationml.tags+xml"/>
  <Override PartName="/ppt/notesSlides/notesSlide4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9.xml" ContentType="application/vnd.openxmlformats-officedocument.presentationml.tags+xml"/>
  <Override PartName="/ppt/notesSlides/notesSlide5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50.xml" ContentType="application/vnd.openxmlformats-officedocument.presentationml.tags+xml"/>
  <Override PartName="/ppt/notesSlides/notesSlide51.xml" ContentType="application/vnd.openxmlformats-officedocument.presentationml.notesSlide+xml"/>
  <Override PartName="/ppt/tags/tag51.xml" ContentType="application/vnd.openxmlformats-officedocument.presentationml.tags+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tags/tag54.xml" ContentType="application/vnd.openxmlformats-officedocument.presentationml.tags+xml"/>
  <Override PartName="/ppt/notesSlides/notesSlide55.xml" ContentType="application/vnd.openxmlformats-officedocument.presentationml.notesSlide+xml"/>
  <Override PartName="/ppt/tags/tag55.xml" ContentType="application/vnd.openxmlformats-officedocument.presentationml.tags+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446" r:id="rId1"/>
    <p:sldMasterId id="2147487458" r:id="rId2"/>
  </p:sldMasterIdLst>
  <p:notesMasterIdLst>
    <p:notesMasterId r:id="rId59"/>
  </p:notesMasterIdLst>
  <p:handoutMasterIdLst>
    <p:handoutMasterId r:id="rId60"/>
  </p:handoutMasterIdLst>
  <p:sldIdLst>
    <p:sldId id="838" r:id="rId3"/>
    <p:sldId id="851" r:id="rId4"/>
    <p:sldId id="852" r:id="rId5"/>
    <p:sldId id="869" r:id="rId6"/>
    <p:sldId id="853" r:id="rId7"/>
    <p:sldId id="854" r:id="rId8"/>
    <p:sldId id="855" r:id="rId9"/>
    <p:sldId id="857" r:id="rId10"/>
    <p:sldId id="858" r:id="rId11"/>
    <p:sldId id="922" r:id="rId12"/>
    <p:sldId id="850" r:id="rId13"/>
    <p:sldId id="896" r:id="rId14"/>
    <p:sldId id="907" r:id="rId15"/>
    <p:sldId id="861" r:id="rId16"/>
    <p:sldId id="902" r:id="rId17"/>
    <p:sldId id="862" r:id="rId18"/>
    <p:sldId id="903" r:id="rId19"/>
    <p:sldId id="904" r:id="rId20"/>
    <p:sldId id="863" r:id="rId21"/>
    <p:sldId id="867" r:id="rId22"/>
    <p:sldId id="868" r:id="rId23"/>
    <p:sldId id="906" r:id="rId24"/>
    <p:sldId id="905" r:id="rId25"/>
    <p:sldId id="871" r:id="rId26"/>
    <p:sldId id="872" r:id="rId27"/>
    <p:sldId id="873" r:id="rId28"/>
    <p:sldId id="878" r:id="rId29"/>
    <p:sldId id="874" r:id="rId30"/>
    <p:sldId id="908" r:id="rId31"/>
    <p:sldId id="875" r:id="rId32"/>
    <p:sldId id="876" r:id="rId33"/>
    <p:sldId id="877" r:id="rId34"/>
    <p:sldId id="881" r:id="rId35"/>
    <p:sldId id="882" r:id="rId36"/>
    <p:sldId id="909" r:id="rId37"/>
    <p:sldId id="910" r:id="rId38"/>
    <p:sldId id="885" r:id="rId39"/>
    <p:sldId id="911" r:id="rId40"/>
    <p:sldId id="898" r:id="rId41"/>
    <p:sldId id="886" r:id="rId42"/>
    <p:sldId id="889" r:id="rId43"/>
    <p:sldId id="912" r:id="rId44"/>
    <p:sldId id="899" r:id="rId45"/>
    <p:sldId id="918" r:id="rId46"/>
    <p:sldId id="916" r:id="rId47"/>
    <p:sldId id="917" r:id="rId48"/>
    <p:sldId id="891" r:id="rId49"/>
    <p:sldId id="892" r:id="rId50"/>
    <p:sldId id="915" r:id="rId51"/>
    <p:sldId id="913" r:id="rId52"/>
    <p:sldId id="900" r:id="rId53"/>
    <p:sldId id="893" r:id="rId54"/>
    <p:sldId id="921" r:id="rId55"/>
    <p:sldId id="901" r:id="rId56"/>
    <p:sldId id="919" r:id="rId57"/>
    <p:sldId id="920" r:id="rId58"/>
  </p:sldIdLst>
  <p:sldSz cx="12192000" cy="6858000"/>
  <p:notesSz cx="7315200" cy="9601200"/>
  <p:defaultTextStyle>
    <a:defPPr>
      <a:defRPr lang="en-US"/>
    </a:defPPr>
    <a:lvl1pPr algn="l" rtl="0" fontAlgn="base">
      <a:spcBef>
        <a:spcPct val="0"/>
      </a:spcBef>
      <a:spcAft>
        <a:spcPct val="0"/>
      </a:spcAft>
      <a:defRPr sz="1400" b="1" kern="1200">
        <a:solidFill>
          <a:schemeClr val="tx1"/>
        </a:solidFill>
        <a:latin typeface="Times New Roman" pitchFamily="18" charset="0"/>
        <a:ea typeface="MS PGothic" pitchFamily="34" charset="-128"/>
        <a:cs typeface="+mn-cs"/>
      </a:defRPr>
    </a:lvl1pPr>
    <a:lvl2pPr marL="457200" algn="l" rtl="0" fontAlgn="base">
      <a:spcBef>
        <a:spcPct val="0"/>
      </a:spcBef>
      <a:spcAft>
        <a:spcPct val="0"/>
      </a:spcAft>
      <a:defRPr sz="1400" b="1" kern="1200">
        <a:solidFill>
          <a:schemeClr val="tx1"/>
        </a:solidFill>
        <a:latin typeface="Times New Roman" pitchFamily="18" charset="0"/>
        <a:ea typeface="MS PGothic" pitchFamily="34" charset="-128"/>
        <a:cs typeface="+mn-cs"/>
      </a:defRPr>
    </a:lvl2pPr>
    <a:lvl3pPr marL="914400" algn="l" rtl="0" fontAlgn="base">
      <a:spcBef>
        <a:spcPct val="0"/>
      </a:spcBef>
      <a:spcAft>
        <a:spcPct val="0"/>
      </a:spcAft>
      <a:defRPr sz="1400" b="1" kern="1200">
        <a:solidFill>
          <a:schemeClr val="tx1"/>
        </a:solidFill>
        <a:latin typeface="Times New Roman" pitchFamily="18" charset="0"/>
        <a:ea typeface="MS PGothic" pitchFamily="34" charset="-128"/>
        <a:cs typeface="+mn-cs"/>
      </a:defRPr>
    </a:lvl3pPr>
    <a:lvl4pPr marL="1371600" algn="l" rtl="0" fontAlgn="base">
      <a:spcBef>
        <a:spcPct val="0"/>
      </a:spcBef>
      <a:spcAft>
        <a:spcPct val="0"/>
      </a:spcAft>
      <a:defRPr sz="1400" b="1" kern="1200">
        <a:solidFill>
          <a:schemeClr val="tx1"/>
        </a:solidFill>
        <a:latin typeface="Times New Roman" pitchFamily="18" charset="0"/>
        <a:ea typeface="MS PGothic" pitchFamily="34" charset="-128"/>
        <a:cs typeface="+mn-cs"/>
      </a:defRPr>
    </a:lvl4pPr>
    <a:lvl5pPr marL="1828800" algn="l" rtl="0" fontAlgn="base">
      <a:spcBef>
        <a:spcPct val="0"/>
      </a:spcBef>
      <a:spcAft>
        <a:spcPct val="0"/>
      </a:spcAft>
      <a:defRPr sz="1400" b="1" kern="1200">
        <a:solidFill>
          <a:schemeClr val="tx1"/>
        </a:solidFill>
        <a:latin typeface="Times New Roman" pitchFamily="18" charset="0"/>
        <a:ea typeface="MS PGothic" pitchFamily="34" charset="-128"/>
        <a:cs typeface="+mn-cs"/>
      </a:defRPr>
    </a:lvl5pPr>
    <a:lvl6pPr marL="2286000" algn="l" defTabSz="914400" rtl="0" eaLnBrk="1" latinLnBrk="0" hangingPunct="1">
      <a:defRPr sz="1400" b="1" kern="1200">
        <a:solidFill>
          <a:schemeClr val="tx1"/>
        </a:solidFill>
        <a:latin typeface="Times New Roman" pitchFamily="18" charset="0"/>
        <a:ea typeface="MS PGothic" pitchFamily="34" charset="-128"/>
        <a:cs typeface="+mn-cs"/>
      </a:defRPr>
    </a:lvl6pPr>
    <a:lvl7pPr marL="2743200" algn="l" defTabSz="914400" rtl="0" eaLnBrk="1" latinLnBrk="0" hangingPunct="1">
      <a:defRPr sz="1400" b="1" kern="1200">
        <a:solidFill>
          <a:schemeClr val="tx1"/>
        </a:solidFill>
        <a:latin typeface="Times New Roman" pitchFamily="18" charset="0"/>
        <a:ea typeface="MS PGothic" pitchFamily="34" charset="-128"/>
        <a:cs typeface="+mn-cs"/>
      </a:defRPr>
    </a:lvl7pPr>
    <a:lvl8pPr marL="3200400" algn="l" defTabSz="914400" rtl="0" eaLnBrk="1" latinLnBrk="0" hangingPunct="1">
      <a:defRPr sz="1400" b="1" kern="1200">
        <a:solidFill>
          <a:schemeClr val="tx1"/>
        </a:solidFill>
        <a:latin typeface="Times New Roman" pitchFamily="18" charset="0"/>
        <a:ea typeface="MS PGothic" pitchFamily="34" charset="-128"/>
        <a:cs typeface="+mn-cs"/>
      </a:defRPr>
    </a:lvl8pPr>
    <a:lvl9pPr marL="3657600" algn="l" defTabSz="914400" rtl="0" eaLnBrk="1" latinLnBrk="0" hangingPunct="1">
      <a:defRPr sz="1400" b="1" kern="1200">
        <a:solidFill>
          <a:schemeClr val="tx1"/>
        </a:solidFill>
        <a:latin typeface="Times New Roman" pitchFamily="18" charset="0"/>
        <a:ea typeface="MS PGothic" pitchFamily="34" charset="-128"/>
        <a:cs typeface="+mn-cs"/>
      </a:defRPr>
    </a:lvl9pPr>
  </p:defaultTextStyle>
  <p:extLst>
    <p:ext uri="{EFAFB233-063F-42B5-8137-9DF3F51BA10A}">
      <p15:sldGuideLst xmlns:p15="http://schemas.microsoft.com/office/powerpoint/2012/main">
        <p15:guide id="1" orient="horz" pos="314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ny Liu" initials="KL" lastIdx="1" clrIdx="0">
    <p:extLst>
      <p:ext uri="{19B8F6BF-5375-455C-9EA6-DF929625EA0E}">
        <p15:presenceInfo xmlns:p15="http://schemas.microsoft.com/office/powerpoint/2012/main" userId="S::ksl24@sfu.ca::f6b57b63-8326-4f8e-b742-2b35b29be2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E4F00"/>
    <a:srgbClr val="FFFEEF"/>
    <a:srgbClr val="FFFFE7"/>
    <a:srgbClr val="D1FFE6"/>
    <a:srgbClr val="BDFFDB"/>
    <a:srgbClr val="F2E5FF"/>
    <a:srgbClr val="E4C9FF"/>
    <a:srgbClr val="CC99FF"/>
    <a:srgbClr val="DAE8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BC018-49E8-E0BF-B4A4-246A02CE5300}" v="1563" dt="2024-08-08T00:00:50.764"/>
    <p1510:client id="{8EA5D212-1A45-4764-5AAC-EA10A4040BA6}" v="37" dt="2024-08-06T16:40:02.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76" autoAdjust="0"/>
    <p:restoredTop sz="95773" autoAdjust="0"/>
  </p:normalViewPr>
  <p:slideViewPr>
    <p:cSldViewPr snapToGrid="0">
      <p:cViewPr varScale="1">
        <p:scale>
          <a:sx n="83" d="100"/>
          <a:sy n="83" d="100"/>
        </p:scale>
        <p:origin x="1027" y="77"/>
      </p:cViewPr>
      <p:guideLst>
        <p:guide orient="horz" pos="3144"/>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200" d="100"/>
          <a:sy n="200" d="100"/>
        </p:scale>
        <p:origin x="144" y="-360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y Liu" userId="S::ksl24@sfu.ca::f6b57b63-8326-4f8e-b742-2b35b29be233" providerId="AD" clId="Web-{366BC018-49E8-E0BF-B4A4-246A02CE5300}"/>
    <pc:docChg chg="addSld delSld modSld sldOrd">
      <pc:chgData name="Kenny Liu" userId="S::ksl24@sfu.ca::f6b57b63-8326-4f8e-b742-2b35b29be233" providerId="AD" clId="Web-{366BC018-49E8-E0BF-B4A4-246A02CE5300}" dt="2024-08-08T00:00:50.764" v="1527"/>
      <pc:docMkLst>
        <pc:docMk/>
      </pc:docMkLst>
      <pc:sldChg chg="modSp">
        <pc:chgData name="Kenny Liu" userId="S::ksl24@sfu.ca::f6b57b63-8326-4f8e-b742-2b35b29be233" providerId="AD" clId="Web-{366BC018-49E8-E0BF-B4A4-246A02CE5300}" dt="2024-08-07T22:27:40.990" v="6" actId="20577"/>
        <pc:sldMkLst>
          <pc:docMk/>
          <pc:sldMk cId="755875712" sldId="850"/>
        </pc:sldMkLst>
        <pc:spChg chg="mod">
          <ac:chgData name="Kenny Liu" userId="S::ksl24@sfu.ca::f6b57b63-8326-4f8e-b742-2b35b29be233" providerId="AD" clId="Web-{366BC018-49E8-E0BF-B4A4-246A02CE5300}" dt="2024-08-07T22:27:40.990" v="6" actId="20577"/>
          <ac:spMkLst>
            <pc:docMk/>
            <pc:sldMk cId="755875712" sldId="850"/>
            <ac:spMk id="2" creationId="{9E4B6F7E-31D9-E3CE-619A-B83B9129B47E}"/>
          </ac:spMkLst>
        </pc:spChg>
      </pc:sldChg>
      <pc:sldChg chg="modSp">
        <pc:chgData name="Kenny Liu" userId="S::ksl24@sfu.ca::f6b57b63-8326-4f8e-b742-2b35b29be233" providerId="AD" clId="Web-{366BC018-49E8-E0BF-B4A4-246A02CE5300}" dt="2024-08-07T22:30:45.727" v="150" actId="20577"/>
        <pc:sldMkLst>
          <pc:docMk/>
          <pc:sldMk cId="696015025" sldId="852"/>
        </pc:sldMkLst>
        <pc:spChg chg="mod">
          <ac:chgData name="Kenny Liu" userId="S::ksl24@sfu.ca::f6b57b63-8326-4f8e-b742-2b35b29be233" providerId="AD" clId="Web-{366BC018-49E8-E0BF-B4A4-246A02CE5300}" dt="2024-08-07T22:30:45.727" v="150" actId="20577"/>
          <ac:spMkLst>
            <pc:docMk/>
            <pc:sldMk cId="696015025" sldId="852"/>
            <ac:spMk id="2" creationId="{9E4B6F7E-31D9-E3CE-619A-B83B9129B47E}"/>
          </ac:spMkLst>
        </pc:spChg>
      </pc:sldChg>
      <pc:sldChg chg="delSp modSp delAnim modAnim">
        <pc:chgData name="Kenny Liu" userId="S::ksl24@sfu.ca::f6b57b63-8326-4f8e-b742-2b35b29be233" providerId="AD" clId="Web-{366BC018-49E8-E0BF-B4A4-246A02CE5300}" dt="2024-08-07T22:40:01.910" v="255"/>
        <pc:sldMkLst>
          <pc:docMk/>
          <pc:sldMk cId="1744812448" sldId="853"/>
        </pc:sldMkLst>
        <pc:spChg chg="mod">
          <ac:chgData name="Kenny Liu" userId="S::ksl24@sfu.ca::f6b57b63-8326-4f8e-b742-2b35b29be233" providerId="AD" clId="Web-{366BC018-49E8-E0BF-B4A4-246A02CE5300}" dt="2024-08-07T22:28:35.819" v="19" actId="14100"/>
          <ac:spMkLst>
            <pc:docMk/>
            <pc:sldMk cId="1744812448" sldId="853"/>
            <ac:spMk id="2" creationId="{9E4B6F7E-31D9-E3CE-619A-B83B9129B47E}"/>
          </ac:spMkLst>
        </pc:spChg>
        <pc:spChg chg="del mod">
          <ac:chgData name="Kenny Liu" userId="S::ksl24@sfu.ca::f6b57b63-8326-4f8e-b742-2b35b29be233" providerId="AD" clId="Web-{366BC018-49E8-E0BF-B4A4-246A02CE5300}" dt="2024-08-07T22:40:01.910" v="255"/>
          <ac:spMkLst>
            <pc:docMk/>
            <pc:sldMk cId="1744812448" sldId="853"/>
            <ac:spMk id="5" creationId="{242D4854-12E0-7738-86A8-57171CBEB857}"/>
          </ac:spMkLst>
        </pc:spChg>
      </pc:sldChg>
      <pc:sldChg chg="modSp modAnim">
        <pc:chgData name="Kenny Liu" userId="S::ksl24@sfu.ca::f6b57b63-8326-4f8e-b742-2b35b29be233" providerId="AD" clId="Web-{366BC018-49E8-E0BF-B4A4-246A02CE5300}" dt="2024-08-07T22:34:54.092" v="203"/>
        <pc:sldMkLst>
          <pc:docMk/>
          <pc:sldMk cId="3799375101" sldId="854"/>
        </pc:sldMkLst>
        <pc:spChg chg="mod">
          <ac:chgData name="Kenny Liu" userId="S::ksl24@sfu.ca::f6b57b63-8326-4f8e-b742-2b35b29be233" providerId="AD" clId="Web-{366BC018-49E8-E0BF-B4A4-246A02CE5300}" dt="2024-08-07T22:28:19.568" v="15" actId="20577"/>
          <ac:spMkLst>
            <pc:docMk/>
            <pc:sldMk cId="3799375101" sldId="854"/>
            <ac:spMk id="2" creationId="{9E4B6F7E-31D9-E3CE-619A-B83B9129B47E}"/>
          </ac:spMkLst>
        </pc:spChg>
      </pc:sldChg>
      <pc:sldChg chg="modSp">
        <pc:chgData name="Kenny Liu" userId="S::ksl24@sfu.ca::f6b57b63-8326-4f8e-b742-2b35b29be233" providerId="AD" clId="Web-{366BC018-49E8-E0BF-B4A4-246A02CE5300}" dt="2024-08-07T22:29:15.179" v="35" actId="20577"/>
        <pc:sldMkLst>
          <pc:docMk/>
          <pc:sldMk cId="4109094935" sldId="855"/>
        </pc:sldMkLst>
        <pc:spChg chg="mod">
          <ac:chgData name="Kenny Liu" userId="S::ksl24@sfu.ca::f6b57b63-8326-4f8e-b742-2b35b29be233" providerId="AD" clId="Web-{366BC018-49E8-E0BF-B4A4-246A02CE5300}" dt="2024-08-07T22:29:15.179" v="35" actId="20577"/>
          <ac:spMkLst>
            <pc:docMk/>
            <pc:sldMk cId="4109094935" sldId="855"/>
            <ac:spMk id="2" creationId="{9E4B6F7E-31D9-E3CE-619A-B83B9129B47E}"/>
          </ac:spMkLst>
        </pc:spChg>
      </pc:sldChg>
      <pc:sldChg chg="addSp modSp addAnim">
        <pc:chgData name="Kenny Liu" userId="S::ksl24@sfu.ca::f6b57b63-8326-4f8e-b742-2b35b29be233" providerId="AD" clId="Web-{366BC018-49E8-E0BF-B4A4-246A02CE5300}" dt="2024-08-07T22:39:48.691" v="254" actId="20577"/>
        <pc:sldMkLst>
          <pc:docMk/>
          <pc:sldMk cId="1553862051" sldId="857"/>
        </pc:sldMkLst>
        <pc:spChg chg="mod">
          <ac:chgData name="Kenny Liu" userId="S::ksl24@sfu.ca::f6b57b63-8326-4f8e-b742-2b35b29be233" providerId="AD" clId="Web-{366BC018-49E8-E0BF-B4A4-246A02CE5300}" dt="2024-08-07T22:38:37.018" v="229" actId="14100"/>
          <ac:spMkLst>
            <pc:docMk/>
            <pc:sldMk cId="1553862051" sldId="857"/>
            <ac:spMk id="2" creationId="{9E4B6F7E-31D9-E3CE-619A-B83B9129B47E}"/>
          </ac:spMkLst>
        </pc:spChg>
        <pc:spChg chg="add mod">
          <ac:chgData name="Kenny Liu" userId="S::ksl24@sfu.ca::f6b57b63-8326-4f8e-b742-2b35b29be233" providerId="AD" clId="Web-{366BC018-49E8-E0BF-B4A4-246A02CE5300}" dt="2024-08-07T22:39:48.691" v="254" actId="20577"/>
          <ac:spMkLst>
            <pc:docMk/>
            <pc:sldMk cId="1553862051" sldId="857"/>
            <ac:spMk id="7" creationId="{4838C61D-1D6F-DD2E-38A3-88069C7E6FEA}"/>
          </ac:spMkLst>
        </pc:spChg>
        <pc:picChg chg="add mod">
          <ac:chgData name="Kenny Liu" userId="S::ksl24@sfu.ca::f6b57b63-8326-4f8e-b742-2b35b29be233" providerId="AD" clId="Web-{366BC018-49E8-E0BF-B4A4-246A02CE5300}" dt="2024-08-07T22:38:40.893" v="232" actId="1076"/>
          <ac:picMkLst>
            <pc:docMk/>
            <pc:sldMk cId="1553862051" sldId="857"/>
            <ac:picMk id="5" creationId="{3F50EF9E-A1AC-FBF5-2FEC-6D5A882CA42D}"/>
          </ac:picMkLst>
        </pc:picChg>
      </pc:sldChg>
      <pc:sldChg chg="modSp">
        <pc:chgData name="Kenny Liu" userId="S::ksl24@sfu.ca::f6b57b63-8326-4f8e-b742-2b35b29be233" providerId="AD" clId="Web-{366BC018-49E8-E0BF-B4A4-246A02CE5300}" dt="2024-08-07T22:40:51.536" v="282" actId="20577"/>
        <pc:sldMkLst>
          <pc:docMk/>
          <pc:sldMk cId="1425545782" sldId="858"/>
        </pc:sldMkLst>
        <pc:spChg chg="mod">
          <ac:chgData name="Kenny Liu" userId="S::ksl24@sfu.ca::f6b57b63-8326-4f8e-b742-2b35b29be233" providerId="AD" clId="Web-{366BC018-49E8-E0BF-B4A4-246A02CE5300}" dt="2024-08-07T22:40:51.536" v="282" actId="20577"/>
          <ac:spMkLst>
            <pc:docMk/>
            <pc:sldMk cId="1425545782" sldId="858"/>
            <ac:spMk id="2" creationId="{9E4B6F7E-31D9-E3CE-619A-B83B9129B47E}"/>
          </ac:spMkLst>
        </pc:spChg>
      </pc:sldChg>
      <pc:sldChg chg="modSp">
        <pc:chgData name="Kenny Liu" userId="S::ksl24@sfu.ca::f6b57b63-8326-4f8e-b742-2b35b29be233" providerId="AD" clId="Web-{366BC018-49E8-E0BF-B4A4-246A02CE5300}" dt="2024-08-07T23:46:46.797" v="1123" actId="20577"/>
        <pc:sldMkLst>
          <pc:docMk/>
          <pc:sldMk cId="2727904886" sldId="859"/>
        </pc:sldMkLst>
        <pc:spChg chg="mod">
          <ac:chgData name="Kenny Liu" userId="S::ksl24@sfu.ca::f6b57b63-8326-4f8e-b742-2b35b29be233" providerId="AD" clId="Web-{366BC018-49E8-E0BF-B4A4-246A02CE5300}" dt="2024-08-07T23:46:46.797" v="1123" actId="20577"/>
          <ac:spMkLst>
            <pc:docMk/>
            <pc:sldMk cId="2727904886" sldId="859"/>
            <ac:spMk id="11" creationId="{81DD912F-ECE3-47F1-B475-88289E9DCB18}"/>
          </ac:spMkLst>
        </pc:spChg>
      </pc:sldChg>
      <pc:sldChg chg="addSp delSp modSp addAnim">
        <pc:chgData name="Kenny Liu" userId="S::ksl24@sfu.ca::f6b57b63-8326-4f8e-b742-2b35b29be233" providerId="AD" clId="Web-{366BC018-49E8-E0BF-B4A4-246A02CE5300}" dt="2024-08-07T23:49:20.940" v="1307" actId="20577"/>
        <pc:sldMkLst>
          <pc:docMk/>
          <pc:sldMk cId="112510664" sldId="860"/>
        </pc:sldMkLst>
        <pc:spChg chg="mod">
          <ac:chgData name="Kenny Liu" userId="S::ksl24@sfu.ca::f6b57b63-8326-4f8e-b742-2b35b29be233" providerId="AD" clId="Web-{366BC018-49E8-E0BF-B4A4-246A02CE5300}" dt="2024-08-07T23:49:20.940" v="1307" actId="20577"/>
          <ac:spMkLst>
            <pc:docMk/>
            <pc:sldMk cId="112510664" sldId="860"/>
            <ac:spMk id="2" creationId="{9E4B6F7E-31D9-E3CE-619A-B83B9129B47E}"/>
          </ac:spMkLst>
        </pc:spChg>
        <pc:spChg chg="add mod">
          <ac:chgData name="Kenny Liu" userId="S::ksl24@sfu.ca::f6b57b63-8326-4f8e-b742-2b35b29be233" providerId="AD" clId="Web-{366BC018-49E8-E0BF-B4A4-246A02CE5300}" dt="2024-08-07T23:42:03.496" v="953" actId="1076"/>
          <ac:spMkLst>
            <pc:docMk/>
            <pc:sldMk cId="112510664" sldId="860"/>
            <ac:spMk id="4" creationId="{CC7A973F-EBE1-B00A-1B81-EE1CB6502F06}"/>
          </ac:spMkLst>
        </pc:spChg>
        <pc:picChg chg="add mod ord">
          <ac:chgData name="Kenny Liu" userId="S::ksl24@sfu.ca::f6b57b63-8326-4f8e-b742-2b35b29be233" providerId="AD" clId="Web-{366BC018-49E8-E0BF-B4A4-246A02CE5300}" dt="2024-08-07T23:42:14.121" v="954" actId="1076"/>
          <ac:picMkLst>
            <pc:docMk/>
            <pc:sldMk cId="112510664" sldId="860"/>
            <ac:picMk id="5" creationId="{6D63BC31-ED4D-B0C4-4635-D57041BA8364}"/>
          </ac:picMkLst>
        </pc:picChg>
        <pc:picChg chg="add del mod">
          <ac:chgData name="Kenny Liu" userId="S::ksl24@sfu.ca::f6b57b63-8326-4f8e-b742-2b35b29be233" providerId="AD" clId="Web-{366BC018-49E8-E0BF-B4A4-246A02CE5300}" dt="2024-08-07T23:42:54.856" v="963"/>
          <ac:picMkLst>
            <pc:docMk/>
            <pc:sldMk cId="112510664" sldId="860"/>
            <ac:picMk id="6" creationId="{F848E6A3-FF07-B226-4EEB-CC06DA46A02A}"/>
          </ac:picMkLst>
        </pc:picChg>
        <pc:picChg chg="del mod">
          <ac:chgData name="Kenny Liu" userId="S::ksl24@sfu.ca::f6b57b63-8326-4f8e-b742-2b35b29be233" providerId="AD" clId="Web-{366BC018-49E8-E0BF-B4A4-246A02CE5300}" dt="2024-08-07T23:41:44.136" v="947"/>
          <ac:picMkLst>
            <pc:docMk/>
            <pc:sldMk cId="112510664" sldId="860"/>
            <ac:picMk id="9" creationId="{C631B82C-5957-486B-A49A-06B75E05416D}"/>
          </ac:picMkLst>
        </pc:picChg>
      </pc:sldChg>
      <pc:sldChg chg="addSp delSp modSp">
        <pc:chgData name="Kenny Liu" userId="S::ksl24@sfu.ca::f6b57b63-8326-4f8e-b742-2b35b29be233" providerId="AD" clId="Web-{366BC018-49E8-E0BF-B4A4-246A02CE5300}" dt="2024-08-07T23:51:56.099" v="1441" actId="20577"/>
        <pc:sldMkLst>
          <pc:docMk/>
          <pc:sldMk cId="3268722745" sldId="861"/>
        </pc:sldMkLst>
        <pc:spChg chg="mod">
          <ac:chgData name="Kenny Liu" userId="S::ksl24@sfu.ca::f6b57b63-8326-4f8e-b742-2b35b29be233" providerId="AD" clId="Web-{366BC018-49E8-E0BF-B4A4-246A02CE5300}" dt="2024-08-07T23:51:56.099" v="1441" actId="20577"/>
          <ac:spMkLst>
            <pc:docMk/>
            <pc:sldMk cId="3268722745" sldId="861"/>
            <ac:spMk id="2" creationId="{9E4B6F7E-31D9-E3CE-619A-B83B9129B47E}"/>
          </ac:spMkLst>
        </pc:spChg>
        <pc:picChg chg="add del mod">
          <ac:chgData name="Kenny Liu" userId="S::ksl24@sfu.ca::f6b57b63-8326-4f8e-b742-2b35b29be233" providerId="AD" clId="Web-{366BC018-49E8-E0BF-B4A4-246A02CE5300}" dt="2024-08-07T23:42:50.841" v="960"/>
          <ac:picMkLst>
            <pc:docMk/>
            <pc:sldMk cId="3268722745" sldId="861"/>
            <ac:picMk id="4" creationId="{F868E2C5-A4F3-993C-0469-A2669A904992}"/>
          </ac:picMkLst>
        </pc:picChg>
        <pc:picChg chg="add mod">
          <ac:chgData name="Kenny Liu" userId="S::ksl24@sfu.ca::f6b57b63-8326-4f8e-b742-2b35b29be233" providerId="AD" clId="Web-{366BC018-49E8-E0BF-B4A4-246A02CE5300}" dt="2024-08-07T23:42:59.684" v="965" actId="1076"/>
          <ac:picMkLst>
            <pc:docMk/>
            <pc:sldMk cId="3268722745" sldId="861"/>
            <ac:picMk id="5" creationId="{416F224C-7CA8-88A9-700E-56F5302D67E6}"/>
          </ac:picMkLst>
        </pc:picChg>
        <pc:picChg chg="del">
          <ac:chgData name="Kenny Liu" userId="S::ksl24@sfu.ca::f6b57b63-8326-4f8e-b742-2b35b29be233" providerId="AD" clId="Web-{366BC018-49E8-E0BF-B4A4-246A02CE5300}" dt="2024-08-07T23:42:22.746" v="955"/>
          <ac:picMkLst>
            <pc:docMk/>
            <pc:sldMk cId="3268722745" sldId="861"/>
            <ac:picMk id="7" creationId="{8A0647F1-2117-49BF-A8EF-D61AE2E303A7}"/>
          </ac:picMkLst>
        </pc:picChg>
      </pc:sldChg>
      <pc:sldChg chg="modSp ord">
        <pc:chgData name="Kenny Liu" userId="S::ksl24@sfu.ca::f6b57b63-8326-4f8e-b742-2b35b29be233" providerId="AD" clId="Web-{366BC018-49E8-E0BF-B4A4-246A02CE5300}" dt="2024-08-07T23:52:32.600" v="1487" actId="20577"/>
        <pc:sldMkLst>
          <pc:docMk/>
          <pc:sldMk cId="3580393679" sldId="862"/>
        </pc:sldMkLst>
        <pc:spChg chg="mod">
          <ac:chgData name="Kenny Liu" userId="S::ksl24@sfu.ca::f6b57b63-8326-4f8e-b742-2b35b29be233" providerId="AD" clId="Web-{366BC018-49E8-E0BF-B4A4-246A02CE5300}" dt="2024-08-07T23:52:32.600" v="1487" actId="20577"/>
          <ac:spMkLst>
            <pc:docMk/>
            <pc:sldMk cId="3580393679" sldId="862"/>
            <ac:spMk id="2" creationId="{9E4B6F7E-31D9-E3CE-619A-B83B9129B47E}"/>
          </ac:spMkLst>
        </pc:spChg>
        <pc:graphicFrameChg chg="mod">
          <ac:chgData name="Kenny Liu" userId="S::ksl24@sfu.ca::f6b57b63-8326-4f8e-b742-2b35b29be233" providerId="AD" clId="Web-{366BC018-49E8-E0BF-B4A4-246A02CE5300}" dt="2024-08-07T23:08:30.902" v="487" actId="1076"/>
          <ac:graphicFrameMkLst>
            <pc:docMk/>
            <pc:sldMk cId="3580393679" sldId="862"/>
            <ac:graphicFrameMk id="4" creationId="{CE88263C-011F-4C31-A1C7-F650A2C8289F}"/>
          </ac:graphicFrameMkLst>
        </pc:graphicFrameChg>
      </pc:sldChg>
      <pc:sldChg chg="addSp delSp modSp add replId addAnim delAnim modAnim">
        <pc:chgData name="Kenny Liu" userId="S::ksl24@sfu.ca::f6b57b63-8326-4f8e-b742-2b35b29be233" providerId="AD" clId="Web-{366BC018-49E8-E0BF-B4A4-246A02CE5300}" dt="2024-08-08T00:00:50.764" v="1527"/>
        <pc:sldMkLst>
          <pc:docMk/>
          <pc:sldMk cId="4155715392" sldId="863"/>
        </pc:sldMkLst>
        <pc:spChg chg="mod">
          <ac:chgData name="Kenny Liu" userId="S::ksl24@sfu.ca::f6b57b63-8326-4f8e-b742-2b35b29be233" providerId="AD" clId="Web-{366BC018-49E8-E0BF-B4A4-246A02CE5300}" dt="2024-08-07T23:59:54.638" v="1516" actId="20577"/>
          <ac:spMkLst>
            <pc:docMk/>
            <pc:sldMk cId="4155715392" sldId="863"/>
            <ac:spMk id="2" creationId="{9E4B6F7E-31D9-E3CE-619A-B83B9129B47E}"/>
          </ac:spMkLst>
        </pc:spChg>
        <pc:spChg chg="add del mod">
          <ac:chgData name="Kenny Liu" userId="S::ksl24@sfu.ca::f6b57b63-8326-4f8e-b742-2b35b29be233" providerId="AD" clId="Web-{366BC018-49E8-E0BF-B4A4-246A02CE5300}" dt="2024-08-07T23:53:59.914" v="1495"/>
          <ac:spMkLst>
            <pc:docMk/>
            <pc:sldMk cId="4155715392" sldId="863"/>
            <ac:spMk id="9" creationId="{FCC9B194-26EE-542B-B257-48E892E51CDF}"/>
          </ac:spMkLst>
        </pc:spChg>
        <pc:graphicFrameChg chg="del mod modGraphic">
          <ac:chgData name="Kenny Liu" userId="S::ksl24@sfu.ca::f6b57b63-8326-4f8e-b742-2b35b29be233" providerId="AD" clId="Web-{366BC018-49E8-E0BF-B4A4-246A02CE5300}" dt="2024-08-07T22:27:24.614" v="4"/>
          <ac:graphicFrameMkLst>
            <pc:docMk/>
            <pc:sldMk cId="4155715392" sldId="863"/>
            <ac:graphicFrameMk id="4" creationId="{CE88263C-011F-4C31-A1C7-F650A2C8289F}"/>
          </ac:graphicFrameMkLst>
        </pc:graphicFrameChg>
        <pc:picChg chg="add del">
          <ac:chgData name="Kenny Liu" userId="S::ksl24@sfu.ca::f6b57b63-8326-4f8e-b742-2b35b29be233" providerId="AD" clId="Web-{366BC018-49E8-E0BF-B4A4-246A02CE5300}" dt="2024-08-07T23:09:14.356" v="497"/>
          <ac:picMkLst>
            <pc:docMk/>
            <pc:sldMk cId="4155715392" sldId="863"/>
            <ac:picMk id="5" creationId="{8E07520A-775F-6DE8-E415-9EAC52779A8D}"/>
          </ac:picMkLst>
        </pc:picChg>
        <pc:picChg chg="add del">
          <ac:chgData name="Kenny Liu" userId="S::ksl24@sfu.ca::f6b57b63-8326-4f8e-b742-2b35b29be233" providerId="AD" clId="Web-{366BC018-49E8-E0BF-B4A4-246A02CE5300}" dt="2024-08-07T23:27:05.607" v="886"/>
          <ac:picMkLst>
            <pc:docMk/>
            <pc:sldMk cId="4155715392" sldId="863"/>
            <ac:picMk id="7" creationId="{EDA550FC-757C-FA87-D45F-9E70EFAA46A6}"/>
          </ac:picMkLst>
        </pc:picChg>
        <pc:picChg chg="add mod">
          <ac:chgData name="Kenny Liu" userId="S::ksl24@sfu.ca::f6b57b63-8326-4f8e-b742-2b35b29be233" providerId="AD" clId="Web-{366BC018-49E8-E0BF-B4A4-246A02CE5300}" dt="2024-08-07T23:53:24.944" v="1491" actId="1076"/>
          <ac:picMkLst>
            <pc:docMk/>
            <pc:sldMk cId="4155715392" sldId="863"/>
            <ac:picMk id="8" creationId="{4F4AA466-E33D-2EEC-D08E-8DF8DC5375A9}"/>
          </ac:picMkLst>
        </pc:picChg>
        <pc:picChg chg="add del mod">
          <ac:chgData name="Kenny Liu" userId="S::ksl24@sfu.ca::f6b57b63-8326-4f8e-b742-2b35b29be233" providerId="AD" clId="Web-{366BC018-49E8-E0BF-B4A4-246A02CE5300}" dt="2024-08-07T23:59:26.075" v="1504"/>
          <ac:picMkLst>
            <pc:docMk/>
            <pc:sldMk cId="4155715392" sldId="863"/>
            <ac:picMk id="10" creationId="{00930F77-C102-BFC3-1ACF-2375473BB751}"/>
          </ac:picMkLst>
        </pc:picChg>
        <pc:picChg chg="add mod">
          <ac:chgData name="Kenny Liu" userId="S::ksl24@sfu.ca::f6b57b63-8326-4f8e-b742-2b35b29be233" providerId="AD" clId="Web-{366BC018-49E8-E0BF-B4A4-246A02CE5300}" dt="2024-08-07T23:59:33.325" v="1507" actId="1076"/>
          <ac:picMkLst>
            <pc:docMk/>
            <pc:sldMk cId="4155715392" sldId="863"/>
            <ac:picMk id="11" creationId="{C5AD923C-8070-9DBB-6FB5-80B85B483A9A}"/>
          </ac:picMkLst>
        </pc:picChg>
        <pc:picChg chg="add mod">
          <ac:chgData name="Kenny Liu" userId="S::ksl24@sfu.ca::f6b57b63-8326-4f8e-b742-2b35b29be233" providerId="AD" clId="Web-{366BC018-49E8-E0BF-B4A4-246A02CE5300}" dt="2024-08-08T00:00:48.232" v="1526" actId="1076"/>
          <ac:picMkLst>
            <pc:docMk/>
            <pc:sldMk cId="4155715392" sldId="863"/>
            <ac:picMk id="12" creationId="{3AC2355C-1A9C-E36B-5B9C-E99CD7DF21E5}"/>
          </ac:picMkLst>
        </pc:picChg>
      </pc:sldChg>
      <pc:sldChg chg="add del replId">
        <pc:chgData name="Kenny Liu" userId="S::ksl24@sfu.ca::f6b57b63-8326-4f8e-b742-2b35b29be233" providerId="AD" clId="Web-{366BC018-49E8-E0BF-B4A4-246A02CE5300}" dt="2024-08-07T23:17:04.629" v="499"/>
        <pc:sldMkLst>
          <pc:docMk/>
          <pc:sldMk cId="465036314" sldId="864"/>
        </pc:sldMkLst>
      </pc:sldChg>
      <pc:sldChg chg="addSp delSp modSp add del ord replId addAnim delAnim">
        <pc:chgData name="Kenny Liu" userId="S::ksl24@sfu.ca::f6b57b63-8326-4f8e-b742-2b35b29be233" providerId="AD" clId="Web-{366BC018-49E8-E0BF-B4A4-246A02CE5300}" dt="2024-08-07T23:43:32.872" v="974"/>
        <pc:sldMkLst>
          <pc:docMk/>
          <pc:sldMk cId="2832062440" sldId="864"/>
        </pc:sldMkLst>
        <pc:spChg chg="mod">
          <ac:chgData name="Kenny Liu" userId="S::ksl24@sfu.ca::f6b57b63-8326-4f8e-b742-2b35b29be233" providerId="AD" clId="Web-{366BC018-49E8-E0BF-B4A4-246A02CE5300}" dt="2024-08-07T23:41:40.855" v="946" actId="20577"/>
          <ac:spMkLst>
            <pc:docMk/>
            <pc:sldMk cId="2832062440" sldId="864"/>
            <ac:spMk id="2" creationId="{9E4B6F7E-31D9-E3CE-619A-B83B9129B47E}"/>
          </ac:spMkLst>
        </pc:spChg>
        <pc:spChg chg="add del mod">
          <ac:chgData name="Kenny Liu" userId="S::ksl24@sfu.ca::f6b57b63-8326-4f8e-b742-2b35b29be233" providerId="AD" clId="Web-{366BC018-49E8-E0BF-B4A4-246A02CE5300}" dt="2024-08-07T23:21:55.446" v="659"/>
          <ac:spMkLst>
            <pc:docMk/>
            <pc:sldMk cId="2832062440" sldId="864"/>
            <ac:spMk id="4" creationId="{7CC89929-405B-8BCE-1166-3D2AFBBF4D00}"/>
          </ac:spMkLst>
        </pc:spChg>
        <pc:picChg chg="add del mod">
          <ac:chgData name="Kenny Liu" userId="S::ksl24@sfu.ca::f6b57b63-8326-4f8e-b742-2b35b29be233" providerId="AD" clId="Web-{366BC018-49E8-E0BF-B4A4-246A02CE5300}" dt="2024-08-07T23:43:15.935" v="967"/>
          <ac:picMkLst>
            <pc:docMk/>
            <pc:sldMk cId="2832062440" sldId="864"/>
            <ac:picMk id="5" creationId="{4E851ADA-7856-D98C-B618-1AE98A39E5B1}"/>
          </ac:picMkLst>
        </pc:picChg>
        <pc:picChg chg="add mod">
          <ac:chgData name="Kenny Liu" userId="S::ksl24@sfu.ca::f6b57b63-8326-4f8e-b742-2b35b29be233" providerId="AD" clId="Web-{366BC018-49E8-E0BF-B4A4-246A02CE5300}" dt="2024-08-07T23:43:28.263" v="972" actId="1076"/>
          <ac:picMkLst>
            <pc:docMk/>
            <pc:sldMk cId="2832062440" sldId="864"/>
            <ac:picMk id="6" creationId="{F55FBBE1-6ED5-C5DB-6345-FE982208C411}"/>
          </ac:picMkLst>
        </pc:picChg>
        <pc:picChg chg="del">
          <ac:chgData name="Kenny Liu" userId="S::ksl24@sfu.ca::f6b57b63-8326-4f8e-b742-2b35b29be233" providerId="AD" clId="Web-{366BC018-49E8-E0BF-B4A4-246A02CE5300}" dt="2024-08-07T23:43:18.294" v="968"/>
          <ac:picMkLst>
            <pc:docMk/>
            <pc:sldMk cId="2832062440" sldId="864"/>
            <ac:picMk id="7" creationId="{8A0647F1-2117-49BF-A8EF-D61AE2E303A7}"/>
          </ac:picMkLst>
        </pc:picChg>
      </pc:sldChg>
      <pc:sldChg chg="addSp modSp add replId addAnim">
        <pc:chgData name="Kenny Liu" userId="S::ksl24@sfu.ca::f6b57b63-8326-4f8e-b742-2b35b29be233" providerId="AD" clId="Web-{366BC018-49E8-E0BF-B4A4-246A02CE5300}" dt="2024-08-07T23:52:00.818" v="1447" actId="20577"/>
        <pc:sldMkLst>
          <pc:docMk/>
          <pc:sldMk cId="3275328013" sldId="865"/>
        </pc:sldMkLst>
        <pc:spChg chg="mod">
          <ac:chgData name="Kenny Liu" userId="S::ksl24@sfu.ca::f6b57b63-8326-4f8e-b742-2b35b29be233" providerId="AD" clId="Web-{366BC018-49E8-E0BF-B4A4-246A02CE5300}" dt="2024-08-07T23:52:00.818" v="1447" actId="20577"/>
          <ac:spMkLst>
            <pc:docMk/>
            <pc:sldMk cId="3275328013" sldId="865"/>
            <ac:spMk id="2" creationId="{9E4B6F7E-31D9-E3CE-619A-B83B9129B47E}"/>
          </ac:spMkLst>
        </pc:spChg>
        <pc:picChg chg="add mod">
          <ac:chgData name="Kenny Liu" userId="S::ksl24@sfu.ca::f6b57b63-8326-4f8e-b742-2b35b29be233" providerId="AD" clId="Web-{366BC018-49E8-E0BF-B4A4-246A02CE5300}" dt="2024-08-07T23:45:16.718" v="1117" actId="14100"/>
          <ac:picMkLst>
            <pc:docMk/>
            <pc:sldMk cId="3275328013" sldId="865"/>
            <ac:picMk id="4" creationId="{ED301476-2BF6-2761-2517-3A8478467EE7}"/>
          </ac:picMkLst>
        </pc:picChg>
        <pc:picChg chg="mod">
          <ac:chgData name="Kenny Liu" userId="S::ksl24@sfu.ca::f6b57b63-8326-4f8e-b742-2b35b29be233" providerId="AD" clId="Web-{366BC018-49E8-E0BF-B4A4-246A02CE5300}" dt="2024-08-07T23:45:08.640" v="1115" actId="1076"/>
          <ac:picMkLst>
            <pc:docMk/>
            <pc:sldMk cId="3275328013" sldId="865"/>
            <ac:picMk id="5" creationId="{416F224C-7CA8-88A9-700E-56F5302D67E6}"/>
          </ac:picMkLst>
        </pc:picChg>
      </pc:sldChg>
      <pc:sldChg chg="delSp modSp add ord replId delAnim">
        <pc:chgData name="Kenny Liu" userId="S::ksl24@sfu.ca::f6b57b63-8326-4f8e-b742-2b35b29be233" providerId="AD" clId="Web-{366BC018-49E8-E0BF-B4A4-246A02CE5300}" dt="2024-08-07T23:48:00.158" v="1288" actId="20577"/>
        <pc:sldMkLst>
          <pc:docMk/>
          <pc:sldMk cId="988117794" sldId="866"/>
        </pc:sldMkLst>
        <pc:spChg chg="mod">
          <ac:chgData name="Kenny Liu" userId="S::ksl24@sfu.ca::f6b57b63-8326-4f8e-b742-2b35b29be233" providerId="AD" clId="Web-{366BC018-49E8-E0BF-B4A4-246A02CE5300}" dt="2024-08-07T23:48:00.158" v="1288" actId="20577"/>
          <ac:spMkLst>
            <pc:docMk/>
            <pc:sldMk cId="988117794" sldId="866"/>
            <ac:spMk id="2" creationId="{9E4B6F7E-31D9-E3CE-619A-B83B9129B47E}"/>
          </ac:spMkLst>
        </pc:spChg>
        <pc:spChg chg="del">
          <ac:chgData name="Kenny Liu" userId="S::ksl24@sfu.ca::f6b57b63-8326-4f8e-b742-2b35b29be233" providerId="AD" clId="Web-{366BC018-49E8-E0BF-B4A4-246A02CE5300}" dt="2024-08-07T23:47:01.626" v="1127"/>
          <ac:spMkLst>
            <pc:docMk/>
            <pc:sldMk cId="988117794" sldId="866"/>
            <ac:spMk id="4" creationId="{CC7A973F-EBE1-B00A-1B81-EE1CB6502F06}"/>
          </ac:spMkLst>
        </pc:spChg>
        <pc:picChg chg="del">
          <ac:chgData name="Kenny Liu" userId="S::ksl24@sfu.ca::f6b57b63-8326-4f8e-b742-2b35b29be233" providerId="AD" clId="Web-{366BC018-49E8-E0BF-B4A4-246A02CE5300}" dt="2024-08-07T23:46:59.657" v="1126"/>
          <ac:picMkLst>
            <pc:docMk/>
            <pc:sldMk cId="988117794" sldId="866"/>
            <ac:picMk id="5" creationId="{6D63BC31-ED4D-B0C4-4635-D57041BA8364}"/>
          </ac:picMkLst>
        </pc:picChg>
      </pc:sldChg>
    </pc:docChg>
  </pc:docChgLst>
  <pc:docChgLst>
    <pc:chgData name="Kenny Liu" userId="S::ksl24@sfu.ca::f6b57b63-8326-4f8e-b742-2b35b29be233" providerId="AD" clId="Web-{8EA5D212-1A45-4764-5AAC-EA10A4040BA6}"/>
    <pc:docChg chg="modSld">
      <pc:chgData name="Kenny Liu" userId="S::ksl24@sfu.ca::f6b57b63-8326-4f8e-b742-2b35b29be233" providerId="AD" clId="Web-{8EA5D212-1A45-4764-5AAC-EA10A4040BA6}" dt="2024-08-06T16:39:57.188" v="35" actId="20577"/>
      <pc:docMkLst>
        <pc:docMk/>
      </pc:docMkLst>
      <pc:sldChg chg="addSp modSp addAnim">
        <pc:chgData name="Kenny Liu" userId="S::ksl24@sfu.ca::f6b57b63-8326-4f8e-b742-2b35b29be233" providerId="AD" clId="Web-{8EA5D212-1A45-4764-5AAC-EA10A4040BA6}" dt="2024-08-06T16:39:57.188" v="35" actId="20577"/>
        <pc:sldMkLst>
          <pc:docMk/>
          <pc:sldMk cId="1744812448" sldId="853"/>
        </pc:sldMkLst>
        <pc:spChg chg="add mod">
          <ac:chgData name="Kenny Liu" userId="S::ksl24@sfu.ca::f6b57b63-8326-4f8e-b742-2b35b29be233" providerId="AD" clId="Web-{8EA5D212-1A45-4764-5AAC-EA10A4040BA6}" dt="2024-08-06T16:39:57.188" v="35" actId="20577"/>
          <ac:spMkLst>
            <pc:docMk/>
            <pc:sldMk cId="1744812448" sldId="853"/>
            <ac:spMk id="5" creationId="{242D4854-12E0-7738-86A8-57171CBEB85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83274526385552"/>
          <c:y val="5.4397480943054154E-2"/>
          <c:w val="0.8565684373492003"/>
          <c:h val="0.72392144264227709"/>
        </c:manualLayout>
      </c:layout>
      <c:barChart>
        <c:barDir val="col"/>
        <c:grouping val="clustered"/>
        <c:varyColors val="0"/>
        <c:ser>
          <c:idx val="0"/>
          <c:order val="0"/>
          <c:tx>
            <c:strRef>
              <c:f>Sheet1!$B$1</c:f>
              <c:strCache>
                <c:ptCount val="1"/>
                <c:pt idx="0">
                  <c:v>CPU</c:v>
                </c:pt>
              </c:strCache>
            </c:strRef>
          </c:tx>
          <c:spPr>
            <a:solidFill>
              <a:schemeClr val="accent6">
                <a:lumMod val="40000"/>
                <a:lumOff val="60000"/>
              </a:schemeClr>
            </a:solidFill>
            <a:ln>
              <a:noFill/>
            </a:ln>
            <a:effectLst/>
          </c:spPr>
          <c:invertIfNegative val="0"/>
          <c:cat>
            <c:strRef>
              <c:f>Sheet1!$A$2:$A$5</c:f>
              <c:strCache>
                <c:ptCount val="4"/>
                <c:pt idx="0">
                  <c:v>I=4M, fp=0.01%</c:v>
                </c:pt>
                <c:pt idx="1">
                  <c:v>I=4M, fpr=0.001%</c:v>
                </c:pt>
                <c:pt idx="2">
                  <c:v>I=8M, fpr=0.2%</c:v>
                </c:pt>
                <c:pt idx="3">
                  <c:v>I=8M, fpr=0.02%</c:v>
                </c:pt>
              </c:strCache>
            </c:strRef>
          </c:cat>
          <c:val>
            <c:numRef>
              <c:f>Sheet1!$B$2:$B$5</c:f>
              <c:numCache>
                <c:formatCode>General</c:formatCode>
                <c:ptCount val="4"/>
                <c:pt idx="0" formatCode="#,##0">
                  <c:v>274</c:v>
                </c:pt>
                <c:pt idx="1">
                  <c:v>193</c:v>
                </c:pt>
                <c:pt idx="2">
                  <c:v>220</c:v>
                </c:pt>
                <c:pt idx="3">
                  <c:v>170</c:v>
                </c:pt>
              </c:numCache>
            </c:numRef>
          </c:val>
          <c:extLst>
            <c:ext xmlns:c16="http://schemas.microsoft.com/office/drawing/2014/chart" uri="{C3380CC4-5D6E-409C-BE32-E72D297353CC}">
              <c16:uniqueId val="{00000000-CC09-4C2A-9D3B-A80153FE7470}"/>
            </c:ext>
          </c:extLst>
        </c:ser>
        <c:ser>
          <c:idx val="1"/>
          <c:order val="1"/>
          <c:tx>
            <c:strRef>
              <c:f>Sheet1!$C$1</c:f>
              <c:strCache>
                <c:ptCount val="1"/>
                <c:pt idx="0">
                  <c:v>Duplicated Baseline</c:v>
                </c:pt>
              </c:strCache>
            </c:strRef>
          </c:tx>
          <c:spPr>
            <a:solidFill>
              <a:srgbClr val="92D050"/>
            </a:solidFill>
            <a:ln>
              <a:noFill/>
            </a:ln>
            <a:effectLst/>
          </c:spPr>
          <c:invertIfNegative val="0"/>
          <c:cat>
            <c:strRef>
              <c:f>Sheet1!$A$2:$A$5</c:f>
              <c:strCache>
                <c:ptCount val="4"/>
                <c:pt idx="0">
                  <c:v>I=4M, fp=0.01%</c:v>
                </c:pt>
                <c:pt idx="1">
                  <c:v>I=4M, fpr=0.001%</c:v>
                </c:pt>
                <c:pt idx="2">
                  <c:v>I=8M, fpr=0.2%</c:v>
                </c:pt>
                <c:pt idx="3">
                  <c:v>I=8M, fpr=0.02%</c:v>
                </c:pt>
              </c:strCache>
            </c:strRef>
          </c:cat>
          <c:val>
            <c:numRef>
              <c:f>Sheet1!$C$2:$C$5</c:f>
              <c:numCache>
                <c:formatCode>General</c:formatCode>
                <c:ptCount val="4"/>
                <c:pt idx="0">
                  <c:v>812</c:v>
                </c:pt>
                <c:pt idx="1">
                  <c:v>831</c:v>
                </c:pt>
                <c:pt idx="2">
                  <c:v>399</c:v>
                </c:pt>
                <c:pt idx="3">
                  <c:v>360</c:v>
                </c:pt>
              </c:numCache>
            </c:numRef>
          </c:val>
          <c:extLst>
            <c:ext xmlns:c16="http://schemas.microsoft.com/office/drawing/2014/chart" uri="{C3380CC4-5D6E-409C-BE32-E72D297353CC}">
              <c16:uniqueId val="{00000001-CC09-4C2A-9D3B-A80153FE7470}"/>
            </c:ext>
          </c:extLst>
        </c:ser>
        <c:ser>
          <c:idx val="2"/>
          <c:order val="2"/>
          <c:tx>
            <c:strRef>
              <c:f>Sheet1!$D$1</c:f>
              <c:strCache>
                <c:ptCount val="1"/>
                <c:pt idx="0">
                  <c:v>BitBlender</c:v>
                </c:pt>
              </c:strCache>
            </c:strRef>
          </c:tx>
          <c:spPr>
            <a:solidFill>
              <a:srgbClr val="00B0F0"/>
            </a:solidFill>
            <a:ln>
              <a:noFill/>
            </a:ln>
            <a:effectLst/>
          </c:spPr>
          <c:invertIfNegative val="0"/>
          <c:cat>
            <c:strRef>
              <c:f>Sheet1!$A$2:$A$5</c:f>
              <c:strCache>
                <c:ptCount val="4"/>
                <c:pt idx="0">
                  <c:v>I=4M, fp=0.01%</c:v>
                </c:pt>
                <c:pt idx="1">
                  <c:v>I=4M, fpr=0.001%</c:v>
                </c:pt>
                <c:pt idx="2">
                  <c:v>I=8M, fpr=0.2%</c:v>
                </c:pt>
                <c:pt idx="3">
                  <c:v>I=8M, fpr=0.02%</c:v>
                </c:pt>
              </c:strCache>
            </c:strRef>
          </c:cat>
          <c:val>
            <c:numRef>
              <c:f>Sheet1!$D$2:$D$5</c:f>
              <c:numCache>
                <c:formatCode>#,##0</c:formatCode>
                <c:ptCount val="4"/>
                <c:pt idx="0">
                  <c:v>2194</c:v>
                </c:pt>
                <c:pt idx="1">
                  <c:v>1872</c:v>
                </c:pt>
                <c:pt idx="2">
                  <c:v>1870</c:v>
                </c:pt>
                <c:pt idx="3">
                  <c:v>1764</c:v>
                </c:pt>
              </c:numCache>
            </c:numRef>
          </c:val>
          <c:extLst>
            <c:ext xmlns:c16="http://schemas.microsoft.com/office/drawing/2014/chart" uri="{C3380CC4-5D6E-409C-BE32-E72D297353CC}">
              <c16:uniqueId val="{00000002-CC09-4C2A-9D3B-A80153FE7470}"/>
            </c:ext>
          </c:extLst>
        </c:ser>
        <c:dLbls>
          <c:showLegendKey val="0"/>
          <c:showVal val="0"/>
          <c:showCatName val="0"/>
          <c:showSerName val="0"/>
          <c:showPercent val="0"/>
          <c:showBubbleSize val="0"/>
        </c:dLbls>
        <c:gapWidth val="219"/>
        <c:overlap val="-27"/>
        <c:axId val="1299271071"/>
        <c:axId val="1299266911"/>
      </c:barChart>
      <c:catAx>
        <c:axId val="129927107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sz="2000" b="1" baseline="0" dirty="0">
                    <a:solidFill>
                      <a:schemeClr val="tx1"/>
                    </a:solidFill>
                    <a:latin typeface="Arial" panose="020B0604020202020204" pitchFamily="34" charset="0"/>
                    <a:cs typeface="Arial" panose="020B0604020202020204" pitchFamily="34" charset="0"/>
                  </a:rPr>
                  <a:t>Bloom Filter Algorithmic Configuration</a:t>
                </a:r>
              </a:p>
            </c:rich>
          </c:tx>
          <c:layout>
            <c:manualLayout>
              <c:xMode val="edge"/>
              <c:yMode val="edge"/>
              <c:x val="0.34049662861552948"/>
              <c:y val="0.893591355619180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mn-cs"/>
              </a:defRPr>
            </a:pPr>
            <a:endParaRPr lang="en-US"/>
          </a:p>
        </c:txPr>
        <c:crossAx val="1299266911"/>
        <c:crosses val="autoZero"/>
        <c:auto val="1"/>
        <c:lblAlgn val="ctr"/>
        <c:lblOffset val="100"/>
        <c:noMultiLvlLbl val="0"/>
      </c:catAx>
      <c:valAx>
        <c:axId val="1299266911"/>
        <c:scaling>
          <c:orientation val="minMax"/>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solidFill>
                      <a:schemeClr val="tx1"/>
                    </a:solidFill>
                    <a:latin typeface="Arial" panose="020B0604020202020204" pitchFamily="34" charset="0"/>
                    <a:cs typeface="Arial" panose="020B0604020202020204" pitchFamily="34" charset="0"/>
                  </a:rPr>
                  <a:t>Thruput (</a:t>
                </a:r>
                <a:r>
                  <a:rPr lang="en-US" sz="2000" b="1" dirty="0" err="1">
                    <a:solidFill>
                      <a:schemeClr val="tx1"/>
                    </a:solidFill>
                    <a:latin typeface="Arial" panose="020B0604020202020204" pitchFamily="34" charset="0"/>
                    <a:cs typeface="Arial" panose="020B0604020202020204" pitchFamily="34" charset="0"/>
                  </a:rPr>
                  <a:t>Mquery</a:t>
                </a:r>
                <a:r>
                  <a:rPr lang="en-US" sz="2000" b="1" dirty="0">
                    <a:solidFill>
                      <a:schemeClr val="tx1"/>
                    </a:solidFill>
                    <a:latin typeface="Arial" panose="020B0604020202020204" pitchFamily="34" charset="0"/>
                    <a:cs typeface="Arial" panose="020B0604020202020204" pitchFamily="34" charset="0"/>
                  </a:rPr>
                  <a:t>/s)</a:t>
                </a:r>
              </a:p>
            </c:rich>
          </c:tx>
          <c:layout>
            <c:manualLayout>
              <c:xMode val="edge"/>
              <c:yMode val="edge"/>
              <c:x val="8.5988173869441711E-3"/>
              <c:y val="8.4216145655422861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mn-cs"/>
              </a:defRPr>
            </a:pPr>
            <a:endParaRPr lang="en-US"/>
          </a:p>
        </c:txPr>
        <c:crossAx val="1299271071"/>
        <c:crosses val="autoZero"/>
        <c:crossBetween val="between"/>
      </c:valAx>
      <c:spPr>
        <a:noFill/>
        <a:ln w="9525">
          <a:solidFill>
            <a:schemeClr val="tx1"/>
          </a:solidFill>
        </a:ln>
        <a:effectLst/>
      </c:spPr>
    </c:plotArea>
    <c:legend>
      <c:legendPos val="b"/>
      <c:layout>
        <c:manualLayout>
          <c:xMode val="edge"/>
          <c:yMode val="edge"/>
          <c:x val="0.37762485187835793"/>
          <c:y val="7.7083447431285743E-2"/>
          <c:w val="0.48626539363624055"/>
          <c:h val="8.2379726920605079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accent4"/>
              </a:solidFill>
              <a:latin typeface="Arial" panose="020B06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EEF"/>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83274526385552"/>
          <c:y val="5.4397480943054154E-2"/>
          <c:w val="0.8565684373492003"/>
          <c:h val="0.72392144264227709"/>
        </c:manualLayout>
      </c:layout>
      <c:barChart>
        <c:barDir val="col"/>
        <c:grouping val="clustered"/>
        <c:varyColors val="0"/>
        <c:ser>
          <c:idx val="0"/>
          <c:order val="0"/>
          <c:tx>
            <c:strRef>
              <c:f>Sheet1!$B$1</c:f>
              <c:strCache>
                <c:ptCount val="1"/>
                <c:pt idx="0">
                  <c:v>CPU</c:v>
                </c:pt>
              </c:strCache>
            </c:strRef>
          </c:tx>
          <c:spPr>
            <a:solidFill>
              <a:schemeClr val="accent6">
                <a:lumMod val="40000"/>
                <a:lumOff val="60000"/>
              </a:schemeClr>
            </a:solidFill>
            <a:ln>
              <a:noFill/>
            </a:ln>
            <a:effectLst/>
          </c:spPr>
          <c:invertIfNegative val="0"/>
          <c:cat>
            <c:strRef>
              <c:f>Sheet1!$A$2:$A$5</c:f>
              <c:strCache>
                <c:ptCount val="4"/>
                <c:pt idx="0">
                  <c:v>I=4M, fp=0.01%</c:v>
                </c:pt>
                <c:pt idx="1">
                  <c:v>I=4M, fpr=0.001%</c:v>
                </c:pt>
                <c:pt idx="2">
                  <c:v>I=8M, fpr=0.2%</c:v>
                </c:pt>
                <c:pt idx="3">
                  <c:v>I=8M, fpr=0.02%</c:v>
                </c:pt>
              </c:strCache>
            </c:strRef>
          </c:cat>
          <c:val>
            <c:numRef>
              <c:f>Sheet1!$B$2:$B$5</c:f>
              <c:numCache>
                <c:formatCode>General</c:formatCode>
                <c:ptCount val="4"/>
                <c:pt idx="0" formatCode="#,##0">
                  <c:v>274</c:v>
                </c:pt>
                <c:pt idx="1">
                  <c:v>193</c:v>
                </c:pt>
                <c:pt idx="2">
                  <c:v>220</c:v>
                </c:pt>
                <c:pt idx="3">
                  <c:v>170</c:v>
                </c:pt>
              </c:numCache>
            </c:numRef>
          </c:val>
          <c:extLst>
            <c:ext xmlns:c16="http://schemas.microsoft.com/office/drawing/2014/chart" uri="{C3380CC4-5D6E-409C-BE32-E72D297353CC}">
              <c16:uniqueId val="{00000000-CC09-4C2A-9D3B-A80153FE7470}"/>
            </c:ext>
          </c:extLst>
        </c:ser>
        <c:ser>
          <c:idx val="1"/>
          <c:order val="1"/>
          <c:tx>
            <c:strRef>
              <c:f>Sheet1!$C$1</c:f>
              <c:strCache>
                <c:ptCount val="1"/>
                <c:pt idx="0">
                  <c:v>Duplicated Baseline</c:v>
                </c:pt>
              </c:strCache>
            </c:strRef>
          </c:tx>
          <c:spPr>
            <a:solidFill>
              <a:srgbClr val="92D050"/>
            </a:solidFill>
            <a:ln>
              <a:noFill/>
            </a:ln>
            <a:effectLst/>
          </c:spPr>
          <c:invertIfNegative val="0"/>
          <c:cat>
            <c:strRef>
              <c:f>Sheet1!$A$2:$A$5</c:f>
              <c:strCache>
                <c:ptCount val="4"/>
                <c:pt idx="0">
                  <c:v>I=4M, fp=0.01%</c:v>
                </c:pt>
                <c:pt idx="1">
                  <c:v>I=4M, fpr=0.001%</c:v>
                </c:pt>
                <c:pt idx="2">
                  <c:v>I=8M, fpr=0.2%</c:v>
                </c:pt>
                <c:pt idx="3">
                  <c:v>I=8M, fpr=0.02%</c:v>
                </c:pt>
              </c:strCache>
            </c:strRef>
          </c:cat>
          <c:val>
            <c:numRef>
              <c:f>Sheet1!$C$2:$C$5</c:f>
              <c:numCache>
                <c:formatCode>General</c:formatCode>
                <c:ptCount val="4"/>
                <c:pt idx="0">
                  <c:v>812</c:v>
                </c:pt>
                <c:pt idx="1">
                  <c:v>831</c:v>
                </c:pt>
                <c:pt idx="2">
                  <c:v>399</c:v>
                </c:pt>
                <c:pt idx="3">
                  <c:v>360</c:v>
                </c:pt>
              </c:numCache>
            </c:numRef>
          </c:val>
          <c:extLst>
            <c:ext xmlns:c16="http://schemas.microsoft.com/office/drawing/2014/chart" uri="{C3380CC4-5D6E-409C-BE32-E72D297353CC}">
              <c16:uniqueId val="{00000001-CC09-4C2A-9D3B-A80153FE7470}"/>
            </c:ext>
          </c:extLst>
        </c:ser>
        <c:ser>
          <c:idx val="2"/>
          <c:order val="2"/>
          <c:tx>
            <c:strRef>
              <c:f>Sheet1!$D$1</c:f>
              <c:strCache>
                <c:ptCount val="1"/>
                <c:pt idx="0">
                  <c:v>BitBlender</c:v>
                </c:pt>
              </c:strCache>
            </c:strRef>
          </c:tx>
          <c:spPr>
            <a:solidFill>
              <a:srgbClr val="00B0F0"/>
            </a:solidFill>
            <a:ln>
              <a:noFill/>
            </a:ln>
            <a:effectLst/>
          </c:spPr>
          <c:invertIfNegative val="0"/>
          <c:cat>
            <c:strRef>
              <c:f>Sheet1!$A$2:$A$5</c:f>
              <c:strCache>
                <c:ptCount val="4"/>
                <c:pt idx="0">
                  <c:v>I=4M, fp=0.01%</c:v>
                </c:pt>
                <c:pt idx="1">
                  <c:v>I=4M, fpr=0.001%</c:v>
                </c:pt>
                <c:pt idx="2">
                  <c:v>I=8M, fpr=0.2%</c:v>
                </c:pt>
                <c:pt idx="3">
                  <c:v>I=8M, fpr=0.02%</c:v>
                </c:pt>
              </c:strCache>
            </c:strRef>
          </c:cat>
          <c:val>
            <c:numRef>
              <c:f>Sheet1!$D$2:$D$5</c:f>
              <c:numCache>
                <c:formatCode>#,##0</c:formatCode>
                <c:ptCount val="4"/>
                <c:pt idx="0">
                  <c:v>2194</c:v>
                </c:pt>
                <c:pt idx="1">
                  <c:v>1872</c:v>
                </c:pt>
                <c:pt idx="2">
                  <c:v>1870</c:v>
                </c:pt>
                <c:pt idx="3">
                  <c:v>1764</c:v>
                </c:pt>
              </c:numCache>
            </c:numRef>
          </c:val>
          <c:extLst>
            <c:ext xmlns:c16="http://schemas.microsoft.com/office/drawing/2014/chart" uri="{C3380CC4-5D6E-409C-BE32-E72D297353CC}">
              <c16:uniqueId val="{00000002-CC09-4C2A-9D3B-A80153FE7470}"/>
            </c:ext>
          </c:extLst>
        </c:ser>
        <c:dLbls>
          <c:showLegendKey val="0"/>
          <c:showVal val="0"/>
          <c:showCatName val="0"/>
          <c:showSerName val="0"/>
          <c:showPercent val="0"/>
          <c:showBubbleSize val="0"/>
        </c:dLbls>
        <c:gapWidth val="219"/>
        <c:overlap val="-27"/>
        <c:axId val="1299271071"/>
        <c:axId val="1299266911"/>
      </c:barChart>
      <c:catAx>
        <c:axId val="129927107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US" sz="2000" b="1" baseline="0" dirty="0">
                    <a:solidFill>
                      <a:schemeClr val="tx1"/>
                    </a:solidFill>
                    <a:latin typeface="Arial" panose="020B0604020202020204" pitchFamily="34" charset="0"/>
                    <a:cs typeface="Arial" panose="020B0604020202020204" pitchFamily="34" charset="0"/>
                  </a:rPr>
                  <a:t>Bloom Filter Algorithmic Configuration</a:t>
                </a:r>
              </a:p>
            </c:rich>
          </c:tx>
          <c:layout>
            <c:manualLayout>
              <c:xMode val="edge"/>
              <c:yMode val="edge"/>
              <c:x val="0.34049662861552948"/>
              <c:y val="0.893591355619180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mn-cs"/>
              </a:defRPr>
            </a:pPr>
            <a:endParaRPr lang="en-US"/>
          </a:p>
        </c:txPr>
        <c:crossAx val="1299266911"/>
        <c:crosses val="autoZero"/>
        <c:auto val="1"/>
        <c:lblAlgn val="ctr"/>
        <c:lblOffset val="100"/>
        <c:noMultiLvlLbl val="0"/>
      </c:catAx>
      <c:valAx>
        <c:axId val="1299266911"/>
        <c:scaling>
          <c:orientation val="minMax"/>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1" dirty="0">
                    <a:solidFill>
                      <a:schemeClr val="tx1"/>
                    </a:solidFill>
                    <a:latin typeface="Arial" panose="020B0604020202020204" pitchFamily="34" charset="0"/>
                    <a:cs typeface="Arial" panose="020B0604020202020204" pitchFamily="34" charset="0"/>
                  </a:rPr>
                  <a:t>Thruput (</a:t>
                </a:r>
                <a:r>
                  <a:rPr lang="en-US" sz="2000" b="1" dirty="0" err="1">
                    <a:solidFill>
                      <a:schemeClr val="tx1"/>
                    </a:solidFill>
                    <a:latin typeface="Arial" panose="020B0604020202020204" pitchFamily="34" charset="0"/>
                    <a:cs typeface="Arial" panose="020B0604020202020204" pitchFamily="34" charset="0"/>
                  </a:rPr>
                  <a:t>Mquery</a:t>
                </a:r>
                <a:r>
                  <a:rPr lang="en-US" sz="2000" b="1" dirty="0">
                    <a:solidFill>
                      <a:schemeClr val="tx1"/>
                    </a:solidFill>
                    <a:latin typeface="Arial" panose="020B0604020202020204" pitchFamily="34" charset="0"/>
                    <a:cs typeface="Arial" panose="020B0604020202020204" pitchFamily="34" charset="0"/>
                  </a:rPr>
                  <a:t>/s)</a:t>
                </a:r>
              </a:p>
            </c:rich>
          </c:tx>
          <c:layout>
            <c:manualLayout>
              <c:xMode val="edge"/>
              <c:yMode val="edge"/>
              <c:x val="8.5988173869441711E-3"/>
              <c:y val="8.4216145655422861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mn-cs"/>
              </a:defRPr>
            </a:pPr>
            <a:endParaRPr lang="en-US"/>
          </a:p>
        </c:txPr>
        <c:crossAx val="1299271071"/>
        <c:crosses val="autoZero"/>
        <c:crossBetween val="between"/>
      </c:valAx>
      <c:spPr>
        <a:noFill/>
        <a:ln w="9525">
          <a:solidFill>
            <a:schemeClr val="tx1"/>
          </a:solidFill>
        </a:ln>
        <a:effectLst/>
      </c:spPr>
    </c:plotArea>
    <c:legend>
      <c:legendPos val="b"/>
      <c:layout>
        <c:manualLayout>
          <c:xMode val="edge"/>
          <c:yMode val="edge"/>
          <c:x val="0.37762485187835793"/>
          <c:y val="7.7083447431285743E-2"/>
          <c:w val="0.48626539363624055"/>
          <c:h val="8.2379726920605079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accent4"/>
              </a:solidFill>
              <a:latin typeface="Arial" panose="020B06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EEF"/>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75331989751281"/>
          <c:y val="0.1263876225998066"/>
          <c:w val="0.87008596581677311"/>
          <c:h val="0.72686230010722341"/>
        </c:manualLayout>
      </c:layout>
      <c:barChart>
        <c:barDir val="col"/>
        <c:grouping val="clustered"/>
        <c:varyColors val="0"/>
        <c:ser>
          <c:idx val="0"/>
          <c:order val="0"/>
          <c:spPr>
            <a:solidFill>
              <a:srgbClr val="0070C0"/>
            </a:solidFill>
            <a:ln>
              <a:noFill/>
            </a:ln>
            <a:effectLst/>
          </c:spPr>
          <c:invertIfNegative val="0"/>
          <c:cat>
            <c:strRef>
              <c:f>'#STM_Sweep'!$F$63:$F$68</c:f>
              <c:strCache>
                <c:ptCount val="6"/>
                <c:pt idx="0">
                  <c:v>S=1</c:v>
                </c:pt>
                <c:pt idx="1">
                  <c:v>S=2</c:v>
                </c:pt>
                <c:pt idx="2">
                  <c:v>S=3</c:v>
                </c:pt>
                <c:pt idx="3">
                  <c:v>S=4</c:v>
                </c:pt>
                <c:pt idx="4">
                  <c:v>S=5</c:v>
                </c:pt>
                <c:pt idx="5">
                  <c:v>S=6</c:v>
                </c:pt>
              </c:strCache>
            </c:strRef>
          </c:cat>
          <c:val>
            <c:numRef>
              <c:f>'#STM_Sweep'!$G$63:$G$68</c:f>
              <c:numCache>
                <c:formatCode>General</c:formatCode>
                <c:ptCount val="6"/>
                <c:pt idx="0">
                  <c:v>380.34539999999998</c:v>
                </c:pt>
                <c:pt idx="1">
                  <c:v>724.71843460000002</c:v>
                </c:pt>
                <c:pt idx="2">
                  <c:v>1031.002115</c:v>
                </c:pt>
                <c:pt idx="3">
                  <c:v>1308.057898</c:v>
                </c:pt>
                <c:pt idx="4">
                  <c:v>1583.897737</c:v>
                </c:pt>
                <c:pt idx="5">
                  <c:v>1764.361989</c:v>
                </c:pt>
              </c:numCache>
            </c:numRef>
          </c:val>
          <c:extLst>
            <c:ext xmlns:c16="http://schemas.microsoft.com/office/drawing/2014/chart" uri="{C3380CC4-5D6E-409C-BE32-E72D297353CC}">
              <c16:uniqueId val="{00000000-79DF-4A3D-98FC-B488198F0BEF}"/>
            </c:ext>
          </c:extLst>
        </c:ser>
        <c:dLbls>
          <c:showLegendKey val="0"/>
          <c:showVal val="0"/>
          <c:showCatName val="0"/>
          <c:showSerName val="0"/>
          <c:showPercent val="0"/>
          <c:showBubbleSize val="0"/>
        </c:dLbls>
        <c:gapWidth val="219"/>
        <c:overlap val="-27"/>
        <c:axId val="1492608448"/>
        <c:axId val="1492612192"/>
      </c:barChart>
      <c:catAx>
        <c:axId val="1492608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crossAx val="1492612192"/>
        <c:crosses val="autoZero"/>
        <c:auto val="1"/>
        <c:lblAlgn val="ctr"/>
        <c:lblOffset val="100"/>
        <c:noMultiLvlLbl val="0"/>
      </c:catAx>
      <c:valAx>
        <c:axId val="1492612192"/>
        <c:scaling>
          <c:orientation val="minMax"/>
        </c:scaling>
        <c:delete val="0"/>
        <c:axPos val="l"/>
        <c:majorGridlines>
          <c:spPr>
            <a:ln w="3175" cap="flat" cmpd="sng" algn="ctr">
              <a:solidFill>
                <a:schemeClr val="tx1"/>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Arial" panose="020B0604020202020204" pitchFamily="34" charset="0"/>
                    <a:ea typeface="+mn-ea"/>
                    <a:cs typeface="+mn-cs"/>
                  </a:defRPr>
                </a:pPr>
                <a:r>
                  <a:rPr lang="en-US" b="1" dirty="0"/>
                  <a:t>Throughput</a:t>
                </a:r>
                <a:r>
                  <a:rPr lang="en-US" b="1" baseline="0" dirty="0"/>
                  <a:t> (</a:t>
                </a:r>
                <a:r>
                  <a:rPr lang="en-US" b="1" baseline="0" dirty="0" err="1"/>
                  <a:t>MQuery</a:t>
                </a:r>
                <a:r>
                  <a:rPr lang="en-US" b="1" baseline="0" dirty="0"/>
                  <a:t>/s)</a:t>
                </a:r>
                <a:endParaRPr lang="en-US" b="1" dirty="0"/>
              </a:p>
            </c:rich>
          </c:tx>
          <c:layout>
            <c:manualLayout>
              <c:xMode val="edge"/>
              <c:yMode val="edge"/>
              <c:x val="1.1974089176352955E-3"/>
              <c:y val="0.10925854736206947"/>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Arial" panose="020B06040202020202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crossAx val="1492608448"/>
        <c:crosses val="autoZero"/>
        <c:crossBetween val="between"/>
        <c:majorUnit val="400"/>
      </c:valAx>
      <c:spPr>
        <a:noFill/>
        <a:ln w="3175">
          <a:solidFill>
            <a:schemeClr val="tx1"/>
          </a:solidFill>
        </a:ln>
        <a:effectLst/>
      </c:spPr>
    </c:plotArea>
    <c:plotVisOnly val="1"/>
    <c:dispBlanksAs val="gap"/>
    <c:showDLblsOverMax val="0"/>
  </c:chart>
  <c:spPr>
    <a:solidFill>
      <a:srgbClr val="DAE8FC"/>
    </a:solidFill>
    <a:ln w="9525" cap="flat" cmpd="sng" algn="ctr">
      <a:noFill/>
      <a:round/>
    </a:ln>
    <a:effectLst/>
  </c:spPr>
  <c:txPr>
    <a:bodyPr/>
    <a:lstStyle/>
    <a:p>
      <a:pPr>
        <a:defRPr sz="2000" baseline="0">
          <a:solidFill>
            <a:sysClr val="windowText" lastClr="000000"/>
          </a:solidFill>
          <a:latin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7587299979776"/>
          <c:y val="0.15161244044574634"/>
          <c:w val="0.8326512876932165"/>
          <c:h val="0.65547219450218386"/>
        </c:manualLayout>
      </c:layout>
      <c:barChart>
        <c:barDir val="col"/>
        <c:grouping val="clustered"/>
        <c:varyColors val="0"/>
        <c:ser>
          <c:idx val="0"/>
          <c:order val="0"/>
          <c:spPr>
            <a:solidFill>
              <a:srgbClr val="00B050"/>
            </a:solidFill>
            <a:ln>
              <a:noFill/>
            </a:ln>
            <a:effectLst/>
          </c:spPr>
          <c:invertIfNegative val="0"/>
          <c:cat>
            <c:strRef>
              <c:f>'#PART_Sweep'!$F$38:$F$40</c:f>
              <c:strCache>
                <c:ptCount val="3"/>
                <c:pt idx="0">
                  <c:v>P=2</c:v>
                </c:pt>
                <c:pt idx="1">
                  <c:v>P=4</c:v>
                </c:pt>
                <c:pt idx="2">
                  <c:v>P=8</c:v>
                </c:pt>
              </c:strCache>
            </c:strRef>
          </c:cat>
          <c:val>
            <c:numRef>
              <c:f>'#PART_Sweep'!$G$38:$G$40</c:f>
              <c:numCache>
                <c:formatCode>General</c:formatCode>
                <c:ptCount val="3"/>
                <c:pt idx="0">
                  <c:v>835.59020940000005</c:v>
                </c:pt>
                <c:pt idx="1">
                  <c:v>1386.682894</c:v>
                </c:pt>
                <c:pt idx="2">
                  <c:v>1764.3467780000001</c:v>
                </c:pt>
              </c:numCache>
            </c:numRef>
          </c:val>
          <c:extLst>
            <c:ext xmlns:c16="http://schemas.microsoft.com/office/drawing/2014/chart" uri="{C3380CC4-5D6E-409C-BE32-E72D297353CC}">
              <c16:uniqueId val="{00000000-748D-4F4D-B2C1-D4FAA8118DF8}"/>
            </c:ext>
          </c:extLst>
        </c:ser>
        <c:dLbls>
          <c:showLegendKey val="0"/>
          <c:showVal val="0"/>
          <c:showCatName val="0"/>
          <c:showSerName val="0"/>
          <c:showPercent val="0"/>
          <c:showBubbleSize val="0"/>
        </c:dLbls>
        <c:gapWidth val="219"/>
        <c:overlap val="-27"/>
        <c:axId val="1519352432"/>
        <c:axId val="1519353264"/>
      </c:barChart>
      <c:catAx>
        <c:axId val="1519352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crossAx val="1519353264"/>
        <c:crosses val="autoZero"/>
        <c:auto val="1"/>
        <c:lblAlgn val="ctr"/>
        <c:lblOffset val="100"/>
        <c:noMultiLvlLbl val="0"/>
      </c:catAx>
      <c:valAx>
        <c:axId val="151935326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r>
                  <a:rPr lang="en-US" b="1" dirty="0"/>
                  <a:t>Throughput (</a:t>
                </a:r>
                <a:r>
                  <a:rPr lang="en-US" b="1" dirty="0" err="1"/>
                  <a:t>MQuery</a:t>
                </a:r>
                <a:r>
                  <a:rPr lang="en-US" b="1" dirty="0"/>
                  <a:t>/s)</a:t>
                </a:r>
              </a:p>
            </c:rich>
          </c:tx>
          <c:layout>
            <c:manualLayout>
              <c:xMode val="edge"/>
              <c:yMode val="edge"/>
              <c:x val="1.7975848173288622E-2"/>
              <c:y val="0.1289965315640878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crossAx val="1519352432"/>
        <c:crosses val="autoZero"/>
        <c:crossBetween val="between"/>
        <c:majorUnit val="400"/>
        <c:minorUnit val="200"/>
      </c:valAx>
      <c:spPr>
        <a:noFill/>
        <a:ln w="12700">
          <a:solidFill>
            <a:schemeClr val="tx1"/>
          </a:solidFill>
        </a:ln>
        <a:effectLst/>
      </c:spPr>
    </c:plotArea>
    <c:plotVisOnly val="1"/>
    <c:dispBlanksAs val="gap"/>
    <c:showDLblsOverMax val="0"/>
  </c:chart>
  <c:spPr>
    <a:solidFill>
      <a:srgbClr val="D1FFE6"/>
    </a:solidFill>
    <a:ln w="9525" cap="flat" cmpd="sng" algn="ctr">
      <a:noFill/>
      <a:round/>
    </a:ln>
    <a:effectLst/>
  </c:spPr>
  <c:txPr>
    <a:bodyPr/>
    <a:lstStyle/>
    <a:p>
      <a:pPr>
        <a:defRPr sz="2000" baseline="0">
          <a:solidFill>
            <a:sysClr val="windowText" lastClr="000000"/>
          </a:solidFill>
          <a:latin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62910495563055"/>
          <c:y val="0.13938806260328571"/>
          <c:w val="0.77565773028371454"/>
          <c:h val="0.66578521434820648"/>
        </c:manualLayout>
      </c:layout>
      <c:barChart>
        <c:barDir val="col"/>
        <c:grouping val="clustered"/>
        <c:varyColors val="0"/>
        <c:ser>
          <c:idx val="0"/>
          <c:order val="0"/>
          <c:tx>
            <c:strRef>
              <c:f>'#HASH_Sweep'!$G$3</c:f>
              <c:strCache>
                <c:ptCount val="1"/>
                <c:pt idx="0">
                  <c:v>Throughput</c:v>
                </c:pt>
              </c:strCache>
            </c:strRef>
          </c:tx>
          <c:spPr>
            <a:solidFill>
              <a:srgbClr val="7030A0"/>
            </a:solidFill>
            <a:ln>
              <a:noFill/>
            </a:ln>
            <a:effectLst/>
          </c:spPr>
          <c:invertIfNegative val="0"/>
          <c:cat>
            <c:strRef>
              <c:f>'#HASH_Sweep'!$F$4:$F$10</c:f>
              <c:strCache>
                <c:ptCount val="7"/>
                <c:pt idx="0">
                  <c:v>H=3</c:v>
                </c:pt>
                <c:pt idx="1">
                  <c:v>H=4</c:v>
                </c:pt>
                <c:pt idx="2">
                  <c:v>H=5</c:v>
                </c:pt>
                <c:pt idx="3">
                  <c:v>H=6</c:v>
                </c:pt>
                <c:pt idx="4">
                  <c:v>H=7</c:v>
                </c:pt>
                <c:pt idx="5">
                  <c:v>H=8</c:v>
                </c:pt>
                <c:pt idx="6">
                  <c:v>H=9</c:v>
                </c:pt>
              </c:strCache>
            </c:strRef>
          </c:cat>
          <c:val>
            <c:numRef>
              <c:f>'#HASH_Sweep'!$G$4:$G$10</c:f>
              <c:numCache>
                <c:formatCode>General</c:formatCode>
                <c:ptCount val="7"/>
                <c:pt idx="0">
                  <c:v>2188.2980859999998</c:v>
                </c:pt>
                <c:pt idx="1">
                  <c:v>2058.5436840000002</c:v>
                </c:pt>
                <c:pt idx="2">
                  <c:v>1997.2103709999999</c:v>
                </c:pt>
                <c:pt idx="3">
                  <c:v>1930.1396339999999</c:v>
                </c:pt>
                <c:pt idx="4">
                  <c:v>1870.449206</c:v>
                </c:pt>
                <c:pt idx="5">
                  <c:v>1872.4076030000001</c:v>
                </c:pt>
                <c:pt idx="6">
                  <c:v>1764.3467780000001</c:v>
                </c:pt>
              </c:numCache>
            </c:numRef>
          </c:val>
          <c:extLst>
            <c:ext xmlns:c16="http://schemas.microsoft.com/office/drawing/2014/chart" uri="{C3380CC4-5D6E-409C-BE32-E72D297353CC}">
              <c16:uniqueId val="{00000000-2A46-4C5B-B676-1760C6BB53F8}"/>
            </c:ext>
          </c:extLst>
        </c:ser>
        <c:dLbls>
          <c:showLegendKey val="0"/>
          <c:showVal val="0"/>
          <c:showCatName val="0"/>
          <c:showSerName val="0"/>
          <c:showPercent val="0"/>
          <c:showBubbleSize val="0"/>
        </c:dLbls>
        <c:gapWidth val="219"/>
        <c:overlap val="-27"/>
        <c:axId val="1362187408"/>
        <c:axId val="1362185328"/>
      </c:barChart>
      <c:lineChart>
        <c:grouping val="standard"/>
        <c:varyColors val="0"/>
        <c:ser>
          <c:idx val="1"/>
          <c:order val="1"/>
          <c:tx>
            <c:strRef>
              <c:f>'#HASH_Sweep'!$I$3</c:f>
              <c:strCache>
                <c:ptCount val="1"/>
                <c:pt idx="0">
                  <c:v>Frequency</c:v>
                </c:pt>
              </c:strCache>
            </c:strRef>
          </c:tx>
          <c:spPr>
            <a:ln w="28575" cap="rnd">
              <a:solidFill>
                <a:schemeClr val="accent2"/>
              </a:solidFill>
              <a:round/>
            </a:ln>
            <a:effectLst/>
          </c:spPr>
          <c:marker>
            <c:symbol val="none"/>
          </c:marker>
          <c:cat>
            <c:strRef>
              <c:f>'#HASH_Sweep'!$F$4:$F$10</c:f>
              <c:strCache>
                <c:ptCount val="7"/>
                <c:pt idx="0">
                  <c:v>H=3</c:v>
                </c:pt>
                <c:pt idx="1">
                  <c:v>H=4</c:v>
                </c:pt>
                <c:pt idx="2">
                  <c:v>H=5</c:v>
                </c:pt>
                <c:pt idx="3">
                  <c:v>H=6</c:v>
                </c:pt>
                <c:pt idx="4">
                  <c:v>H=7</c:v>
                </c:pt>
                <c:pt idx="5">
                  <c:v>H=8</c:v>
                </c:pt>
                <c:pt idx="6">
                  <c:v>H=9</c:v>
                </c:pt>
              </c:strCache>
            </c:strRef>
          </c:cat>
          <c:val>
            <c:numRef>
              <c:f>'#HASH_Sweep'!$I$4:$I$10</c:f>
              <c:numCache>
                <c:formatCode>General</c:formatCode>
                <c:ptCount val="7"/>
                <c:pt idx="0">
                  <c:v>175.8</c:v>
                </c:pt>
                <c:pt idx="1">
                  <c:v>168.01</c:v>
                </c:pt>
                <c:pt idx="2">
                  <c:v>162.9</c:v>
                </c:pt>
                <c:pt idx="3">
                  <c:v>159.6</c:v>
                </c:pt>
                <c:pt idx="4">
                  <c:v>152.80000000000001</c:v>
                </c:pt>
                <c:pt idx="5">
                  <c:v>152.30000000000001</c:v>
                </c:pt>
                <c:pt idx="6">
                  <c:v>146.01</c:v>
                </c:pt>
              </c:numCache>
            </c:numRef>
          </c:val>
          <c:smooth val="0"/>
          <c:extLst>
            <c:ext xmlns:c16="http://schemas.microsoft.com/office/drawing/2014/chart" uri="{C3380CC4-5D6E-409C-BE32-E72D297353CC}">
              <c16:uniqueId val="{00000001-2A46-4C5B-B676-1760C6BB53F8}"/>
            </c:ext>
          </c:extLst>
        </c:ser>
        <c:dLbls>
          <c:showLegendKey val="0"/>
          <c:showVal val="0"/>
          <c:showCatName val="0"/>
          <c:showSerName val="0"/>
          <c:showPercent val="0"/>
          <c:showBubbleSize val="0"/>
        </c:dLbls>
        <c:marker val="1"/>
        <c:smooth val="0"/>
        <c:axId val="1617238320"/>
        <c:axId val="1617237072"/>
      </c:lineChart>
      <c:catAx>
        <c:axId val="1362187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crossAx val="1362185328"/>
        <c:crosses val="autoZero"/>
        <c:auto val="1"/>
        <c:lblAlgn val="ctr"/>
        <c:lblOffset val="100"/>
        <c:noMultiLvlLbl val="0"/>
      </c:catAx>
      <c:valAx>
        <c:axId val="1362185328"/>
        <c:scaling>
          <c:orientation val="minMax"/>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Arial" panose="020B0604020202020204" pitchFamily="34" charset="0"/>
                    <a:ea typeface="+mn-ea"/>
                    <a:cs typeface="+mn-cs"/>
                  </a:defRPr>
                </a:pPr>
                <a:r>
                  <a:rPr lang="en-US" b="1"/>
                  <a:t>Throughput</a:t>
                </a:r>
                <a:r>
                  <a:rPr lang="en-US" b="1" baseline="0"/>
                  <a:t> (MQuery/s)</a:t>
                </a:r>
                <a:endParaRPr lang="en-US" b="1"/>
              </a:p>
            </c:rich>
          </c:tx>
          <c:layout>
            <c:manualLayout>
              <c:xMode val="edge"/>
              <c:yMode val="edge"/>
              <c:x val="1.5554696287964088E-4"/>
              <c:y val="0.1108841255954116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Arial" panose="020B06040202020202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crossAx val="1362187408"/>
        <c:crosses val="autoZero"/>
        <c:crossBetween val="between"/>
      </c:valAx>
      <c:valAx>
        <c:axId val="1617237072"/>
        <c:scaling>
          <c:orientation val="minMax"/>
          <c:min val="0"/>
        </c:scaling>
        <c:delete val="0"/>
        <c:axPos val="r"/>
        <c:title>
          <c:tx>
            <c:rich>
              <a:bodyPr rot="-5400000" spcFirstLastPara="1" vertOverflow="ellipsis" vert="horz" wrap="square" anchor="ctr" anchorCtr="1"/>
              <a:lstStyle/>
              <a:p>
                <a:pPr>
                  <a:defRPr sz="2000" b="1" i="0" u="none" strike="noStrike" kern="1200" baseline="0">
                    <a:solidFill>
                      <a:sysClr val="windowText" lastClr="000000"/>
                    </a:solidFill>
                    <a:latin typeface="Arial" panose="020B0604020202020204" pitchFamily="34" charset="0"/>
                    <a:ea typeface="+mn-ea"/>
                    <a:cs typeface="+mn-cs"/>
                  </a:defRPr>
                </a:pPr>
                <a:r>
                  <a:rPr lang="en-US" b="1"/>
                  <a:t>Frequecny (MHz)</a:t>
                </a:r>
              </a:p>
            </c:rich>
          </c:tx>
          <c:layout>
            <c:manualLayout>
              <c:xMode val="edge"/>
              <c:yMode val="edge"/>
              <c:x val="0.96659362892138478"/>
              <c:y val="0.20819894041022649"/>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Arial" panose="020B0604020202020204" pitchFamily="34" charset="0"/>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crossAx val="1617238320"/>
        <c:crosses val="max"/>
        <c:crossBetween val="between"/>
      </c:valAx>
      <c:catAx>
        <c:axId val="1617238320"/>
        <c:scaling>
          <c:orientation val="minMax"/>
        </c:scaling>
        <c:delete val="1"/>
        <c:axPos val="b"/>
        <c:numFmt formatCode="General" sourceLinked="1"/>
        <c:majorTickMark val="out"/>
        <c:minorTickMark val="none"/>
        <c:tickLblPos val="nextTo"/>
        <c:crossAx val="1617237072"/>
        <c:crosses val="autoZero"/>
        <c:auto val="1"/>
        <c:lblAlgn val="ctr"/>
        <c:lblOffset val="100"/>
        <c:noMultiLvlLbl val="0"/>
      </c:catAx>
      <c:spPr>
        <a:noFill/>
        <a:ln w="12700">
          <a:solidFill>
            <a:schemeClr val="tx1"/>
          </a:solidFill>
        </a:ln>
        <a:effectLst/>
      </c:spPr>
    </c:plotArea>
    <c:legend>
      <c:legendPos val="b"/>
      <c:layout>
        <c:manualLayout>
          <c:xMode val="edge"/>
          <c:yMode val="edge"/>
          <c:x val="0.47728682352205964"/>
          <c:y val="0.16962865752892001"/>
          <c:w val="0.38858028163146274"/>
          <c:h val="8.1370069626713323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2E5FF"/>
    </a:solidFill>
    <a:ln w="9525" cap="flat" cmpd="sng" algn="ctr">
      <a:noFill/>
      <a:round/>
    </a:ln>
    <a:effectLst/>
  </c:spPr>
  <c:txPr>
    <a:bodyPr/>
    <a:lstStyle/>
    <a:p>
      <a:pPr>
        <a:defRPr sz="2000" baseline="0">
          <a:solidFill>
            <a:sysClr val="windowText" lastClr="000000"/>
          </a:solidFill>
          <a:latin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96603158980128"/>
          <c:y val="0.13633493729950419"/>
          <c:w val="0.86686625109361326"/>
          <c:h val="0.66948308544765234"/>
        </c:manualLayout>
      </c:layout>
      <c:barChart>
        <c:barDir val="col"/>
        <c:grouping val="clustered"/>
        <c:varyColors val="0"/>
        <c:ser>
          <c:idx val="0"/>
          <c:order val="0"/>
          <c:tx>
            <c:strRef>
              <c:f>SHUFBUF_Sweep!$G$48</c:f>
              <c:strCache>
                <c:ptCount val="1"/>
                <c:pt idx="0">
                  <c:v>Throughput</c:v>
                </c:pt>
              </c:strCache>
            </c:strRef>
          </c:tx>
          <c:spPr>
            <a:solidFill>
              <a:srgbClr val="FFC000"/>
            </a:solidFill>
            <a:ln>
              <a:noFill/>
            </a:ln>
            <a:effectLst/>
          </c:spPr>
          <c:invertIfNegative val="0"/>
          <c:cat>
            <c:strRef>
              <c:f>SHUFBUF_Sweep!$F$49:$F$52</c:f>
              <c:strCache>
                <c:ptCount val="4"/>
                <c:pt idx="0">
                  <c:v> D=2</c:v>
                </c:pt>
                <c:pt idx="1">
                  <c:v>D=4</c:v>
                </c:pt>
                <c:pt idx="2">
                  <c:v>D=8</c:v>
                </c:pt>
                <c:pt idx="3">
                  <c:v>D=16</c:v>
                </c:pt>
              </c:strCache>
            </c:strRef>
          </c:cat>
          <c:val>
            <c:numRef>
              <c:f>SHUFBUF_Sweep!$G$49:$G$52</c:f>
              <c:numCache>
                <c:formatCode>General</c:formatCode>
                <c:ptCount val="4"/>
                <c:pt idx="0">
                  <c:v>382.40539510000002</c:v>
                </c:pt>
                <c:pt idx="1">
                  <c:v>759.38029819999997</c:v>
                </c:pt>
                <c:pt idx="2">
                  <c:v>1403.9401109999999</c:v>
                </c:pt>
                <c:pt idx="3">
                  <c:v>1764.3467780000001</c:v>
                </c:pt>
              </c:numCache>
            </c:numRef>
          </c:val>
          <c:extLst>
            <c:ext xmlns:c16="http://schemas.microsoft.com/office/drawing/2014/chart" uri="{C3380CC4-5D6E-409C-BE32-E72D297353CC}">
              <c16:uniqueId val="{00000000-48C0-4DAE-8614-9E6A895CE046}"/>
            </c:ext>
          </c:extLst>
        </c:ser>
        <c:dLbls>
          <c:showLegendKey val="0"/>
          <c:showVal val="0"/>
          <c:showCatName val="0"/>
          <c:showSerName val="0"/>
          <c:showPercent val="0"/>
          <c:showBubbleSize val="0"/>
        </c:dLbls>
        <c:gapWidth val="219"/>
        <c:axId val="1616471248"/>
        <c:axId val="1616477488"/>
      </c:barChart>
      <c:lineChart>
        <c:grouping val="standard"/>
        <c:varyColors val="0"/>
        <c:ser>
          <c:idx val="1"/>
          <c:order val="1"/>
          <c:tx>
            <c:strRef>
              <c:f>SHUFBUF_Sweep!$I$48</c:f>
              <c:strCache>
                <c:ptCount val="1"/>
                <c:pt idx="0">
                  <c:v>Peak Throughput (no stalls)</c:v>
                </c:pt>
              </c:strCache>
            </c:strRef>
          </c:tx>
          <c:spPr>
            <a:ln w="25400" cap="rnd">
              <a:solidFill>
                <a:srgbClr val="FF0000"/>
              </a:solidFill>
              <a:prstDash val="dashDot"/>
              <a:round/>
            </a:ln>
            <a:effectLst/>
          </c:spPr>
          <c:marker>
            <c:symbol val="none"/>
          </c:marker>
          <c:cat>
            <c:strRef>
              <c:f>SHUFBUF_Sweep!$F$49:$F$52</c:f>
              <c:strCache>
                <c:ptCount val="4"/>
                <c:pt idx="0">
                  <c:v> D=2</c:v>
                </c:pt>
                <c:pt idx="1">
                  <c:v>D=4</c:v>
                </c:pt>
                <c:pt idx="2">
                  <c:v>D=8</c:v>
                </c:pt>
                <c:pt idx="3">
                  <c:v>D=16</c:v>
                </c:pt>
              </c:strCache>
            </c:strRef>
          </c:cat>
          <c:val>
            <c:numRef>
              <c:f>SHUFBUF_Sweep!$I$49:$I$52</c:f>
              <c:numCache>
                <c:formatCode>General</c:formatCode>
                <c:ptCount val="4"/>
                <c:pt idx="0">
                  <c:v>1770</c:v>
                </c:pt>
                <c:pt idx="1">
                  <c:v>1770</c:v>
                </c:pt>
                <c:pt idx="2">
                  <c:v>1770</c:v>
                </c:pt>
                <c:pt idx="3">
                  <c:v>1770</c:v>
                </c:pt>
              </c:numCache>
            </c:numRef>
          </c:val>
          <c:smooth val="0"/>
          <c:extLst>
            <c:ext xmlns:c16="http://schemas.microsoft.com/office/drawing/2014/chart" uri="{C3380CC4-5D6E-409C-BE32-E72D297353CC}">
              <c16:uniqueId val="{00000001-48C0-4DAE-8614-9E6A895CE046}"/>
            </c:ext>
          </c:extLst>
        </c:ser>
        <c:dLbls>
          <c:showLegendKey val="0"/>
          <c:showVal val="0"/>
          <c:showCatName val="0"/>
          <c:showSerName val="0"/>
          <c:showPercent val="0"/>
          <c:showBubbleSize val="0"/>
        </c:dLbls>
        <c:marker val="1"/>
        <c:smooth val="0"/>
        <c:axId val="1616471248"/>
        <c:axId val="1616477488"/>
      </c:lineChart>
      <c:catAx>
        <c:axId val="161647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crossAx val="1616477488"/>
        <c:crosses val="autoZero"/>
        <c:auto val="1"/>
        <c:lblAlgn val="ctr"/>
        <c:lblOffset val="100"/>
        <c:noMultiLvlLbl val="0"/>
      </c:catAx>
      <c:valAx>
        <c:axId val="1616477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r>
                  <a:rPr lang="en-US" b="1"/>
                  <a:t>Throughput</a:t>
                </a:r>
                <a:r>
                  <a:rPr lang="en-US" b="1" baseline="0"/>
                  <a:t> (MQuery/s)</a:t>
                </a:r>
              </a:p>
            </c:rich>
          </c:tx>
          <c:layout>
            <c:manualLayout>
              <c:xMode val="edge"/>
              <c:yMode val="edge"/>
              <c:x val="9.7263232720909887E-4"/>
              <c:y val="0.10967993584135316"/>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crossAx val="1616471248"/>
        <c:crosses val="autoZero"/>
        <c:crossBetween val="between"/>
        <c:majorUnit val="400"/>
      </c:valAx>
      <c:spPr>
        <a:noFill/>
        <a:ln w="12700">
          <a:solidFill>
            <a:schemeClr val="tx1"/>
          </a:solidFill>
        </a:ln>
        <a:effectLst/>
      </c:spPr>
    </c:plotArea>
    <c:legend>
      <c:legendPos val="r"/>
      <c:layout>
        <c:manualLayout>
          <c:xMode val="edge"/>
          <c:yMode val="edge"/>
          <c:x val="0.15443100862392201"/>
          <c:y val="0.21319011555847187"/>
          <c:w val="0.36367416963504562"/>
          <c:h val="0.26169850296490715"/>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Arial" panose="020B0604020202020204" pitchFamily="34" charset="0"/>
              <a:ea typeface="+mn-ea"/>
              <a:cs typeface="+mn-cs"/>
            </a:defRPr>
          </a:pPr>
          <a:endParaRPr lang="en-US"/>
        </a:p>
      </c:txPr>
    </c:legend>
    <c:plotVisOnly val="1"/>
    <c:dispBlanksAs val="gap"/>
    <c:showDLblsOverMax val="0"/>
  </c:chart>
  <c:spPr>
    <a:solidFill>
      <a:srgbClr val="FFFFE7"/>
    </a:solidFill>
    <a:ln w="9525" cap="flat" cmpd="sng" algn="ctr">
      <a:noFill/>
      <a:round/>
    </a:ln>
    <a:effectLst/>
  </c:spPr>
  <c:txPr>
    <a:bodyPr/>
    <a:lstStyle/>
    <a:p>
      <a:pPr>
        <a:defRPr sz="2000" baseline="0">
          <a:solidFill>
            <a:sysClr val="windowText" lastClr="000000"/>
          </a:solidFill>
          <a:latin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b="0">
                <a:latin typeface="Arial" pitchFamily="34" charset="0"/>
              </a:defRPr>
            </a:lvl1pPr>
          </a:lstStyle>
          <a:p>
            <a:pPr>
              <a:defRPr/>
            </a:pPr>
            <a:endParaRPr lang="en-US"/>
          </a:p>
        </p:txBody>
      </p:sp>
      <p:sp>
        <p:nvSpPr>
          <p:cNvPr id="624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b="0">
                <a:latin typeface="Arial" pitchFamily="34" charset="0"/>
              </a:defRPr>
            </a:lvl1pPr>
          </a:lstStyle>
          <a:p>
            <a:pPr>
              <a:defRPr/>
            </a:pPr>
            <a:endParaRPr lang="en-US"/>
          </a:p>
        </p:txBody>
      </p:sp>
      <p:sp>
        <p:nvSpPr>
          <p:cNvPr id="62468"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b="0">
                <a:latin typeface="Arial" pitchFamily="34" charset="0"/>
              </a:defRPr>
            </a:lvl1pPr>
          </a:lstStyle>
          <a:p>
            <a:pPr>
              <a:defRPr/>
            </a:pPr>
            <a:endParaRPr lang="en-US"/>
          </a:p>
        </p:txBody>
      </p:sp>
      <p:sp>
        <p:nvSpPr>
          <p:cNvPr id="624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b="0">
                <a:latin typeface="Arial" pitchFamily="34" charset="0"/>
              </a:defRPr>
            </a:lvl1pPr>
          </a:lstStyle>
          <a:p>
            <a:pPr>
              <a:defRPr/>
            </a:pPr>
            <a:fld id="{D905908D-6A6C-4A0F-9918-23F7CF3F4517}" type="slidenum">
              <a:rPr lang="en-US"/>
              <a:pPr>
                <a:defRPr/>
              </a:pPr>
              <a:t>‹#›</a:t>
            </a:fld>
            <a:endParaRPr lang="en-US"/>
          </a:p>
        </p:txBody>
      </p:sp>
    </p:spTree>
    <p:extLst>
      <p:ext uri="{BB962C8B-B14F-4D97-AF65-F5344CB8AC3E}">
        <p14:creationId xmlns:p14="http://schemas.microsoft.com/office/powerpoint/2010/main" val="1529181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b="0">
                <a:latin typeface="Arial" pitchFamily="34" charset="0"/>
              </a:defRPr>
            </a:lvl1pPr>
          </a:lstStyle>
          <a:p>
            <a:pPr>
              <a:defRPr/>
            </a:pPr>
            <a:endParaRPr lang="en-US"/>
          </a:p>
        </p:txBody>
      </p:sp>
      <p:sp>
        <p:nvSpPr>
          <p:cNvPr id="3686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b="0">
                <a:latin typeface="Arial" pitchFamily="34" charset="0"/>
              </a:defRPr>
            </a:lvl1pPr>
          </a:lstStyle>
          <a:p>
            <a:pPr>
              <a:defRPr/>
            </a:pPr>
            <a:endParaRPr lang="en-US"/>
          </a:p>
        </p:txBody>
      </p:sp>
      <p:sp>
        <p:nvSpPr>
          <p:cNvPr id="2458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87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b="0">
                <a:latin typeface="Arial" pitchFamily="34" charset="0"/>
              </a:defRPr>
            </a:lvl1pPr>
          </a:lstStyle>
          <a:p>
            <a:pPr>
              <a:defRPr/>
            </a:pPr>
            <a:endParaRPr lang="en-US"/>
          </a:p>
        </p:txBody>
      </p:sp>
      <p:sp>
        <p:nvSpPr>
          <p:cNvPr id="3687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b="0">
                <a:latin typeface="Arial" pitchFamily="34" charset="0"/>
              </a:defRPr>
            </a:lvl1pPr>
          </a:lstStyle>
          <a:p>
            <a:pPr>
              <a:defRPr/>
            </a:pPr>
            <a:fld id="{439EBCC1-5E77-498B-8A9F-A857FE0B7259}" type="slidenum">
              <a:rPr lang="en-US"/>
              <a:pPr>
                <a:defRPr/>
              </a:pPr>
              <a:t>‹#›</a:t>
            </a:fld>
            <a:endParaRPr lang="en-US"/>
          </a:p>
        </p:txBody>
      </p:sp>
    </p:spTree>
    <p:extLst>
      <p:ext uri="{BB962C8B-B14F-4D97-AF65-F5344CB8AC3E}">
        <p14:creationId xmlns:p14="http://schemas.microsoft.com/office/powerpoint/2010/main" val="2664494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itchFamily="18" charset="0"/>
                <a:ea typeface="MS PGothic" pitchFamily="34" charset="-128"/>
              </a:defRPr>
            </a:lvl1pPr>
            <a:lvl2pPr marL="742950" indent="-285750" eaLnBrk="0" hangingPunct="0">
              <a:defRPr sz="1400" b="1">
                <a:solidFill>
                  <a:schemeClr val="tx1"/>
                </a:solidFill>
                <a:latin typeface="Times New Roman" pitchFamily="18" charset="0"/>
                <a:ea typeface="MS PGothic" pitchFamily="34" charset="-128"/>
              </a:defRPr>
            </a:lvl2pPr>
            <a:lvl3pPr marL="1143000" indent="-228600" eaLnBrk="0" hangingPunct="0">
              <a:defRPr sz="1400" b="1">
                <a:solidFill>
                  <a:schemeClr val="tx1"/>
                </a:solidFill>
                <a:latin typeface="Times New Roman" pitchFamily="18" charset="0"/>
                <a:ea typeface="MS PGothic" pitchFamily="34" charset="-128"/>
              </a:defRPr>
            </a:lvl3pPr>
            <a:lvl4pPr marL="1600200" indent="-228600" eaLnBrk="0" hangingPunct="0">
              <a:defRPr sz="1400" b="1">
                <a:solidFill>
                  <a:schemeClr val="tx1"/>
                </a:solidFill>
                <a:latin typeface="Times New Roman" pitchFamily="18" charset="0"/>
                <a:ea typeface="MS PGothic" pitchFamily="34" charset="-128"/>
              </a:defRPr>
            </a:lvl4pPr>
            <a:lvl5pPr marL="2057400" indent="-228600" eaLnBrk="0" hangingPunct="0">
              <a:defRPr sz="1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7F422E-400E-4646-ACA8-173A728FC931}" type="slidenum">
              <a:rPr kumimoji="0" lang="en-US" altLang="zh-CN" sz="13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3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25603" name="Rectangle 2"/>
          <p:cNvSpPr>
            <a:spLocks noGrp="1" noRot="1" noChangeAspect="1" noChangeArrowheads="1" noTextEdit="1"/>
          </p:cNvSpPr>
          <p:nvPr>
            <p:ph type="sldImg"/>
          </p:nvPr>
        </p:nvSpPr>
        <p:spPr>
          <a:xfrm>
            <a:off x="471488" y="709613"/>
            <a:ext cx="6375400" cy="3587750"/>
          </a:xfrm>
          <a:ln/>
        </p:spPr>
      </p:sp>
      <p:sp>
        <p:nvSpPr>
          <p:cNvPr id="25604" name="Rectangle 3"/>
          <p:cNvSpPr>
            <a:spLocks noGrp="1" noChangeArrowheads="1"/>
          </p:cNvSpPr>
          <p:nvPr>
            <p:ph type="body" idx="1"/>
          </p:nvPr>
        </p:nvSpPr>
        <p:spPr>
          <a:xfrm>
            <a:off x="1004888" y="4559300"/>
            <a:ext cx="5305425" cy="4349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CA" altLang="zh-CN" baseline="0" dirty="0">
              <a:latin typeface="Arial" pitchFamily="34" charset="0"/>
            </a:endParaRPr>
          </a:p>
        </p:txBody>
      </p:sp>
    </p:spTree>
    <p:extLst>
      <p:ext uri="{BB962C8B-B14F-4D97-AF65-F5344CB8AC3E}">
        <p14:creationId xmlns:p14="http://schemas.microsoft.com/office/powerpoint/2010/main" val="3519157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SPEND LITTLE TIME ON THIS SLIDE.</a:t>
            </a:r>
          </a:p>
          <a:p>
            <a:pPr marL="0" indent="0">
              <a:buFontTx/>
              <a:buNone/>
            </a:pPr>
            <a:r>
              <a:rPr lang="en-US" dirty="0"/>
              <a:t>Script: “As we mentioned, there’s a possibility of false positives. The formula for false-positive rate is shown at the bottom of the slide, but the key takeaway here is that increasing the size of the bit-vector decreases false-positive rate; in other words, good bloom filters need large bit-vectors.”</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10</a:t>
            </a:fld>
            <a:endParaRPr lang="en-US"/>
          </a:p>
        </p:txBody>
      </p:sp>
    </p:spTree>
    <p:extLst>
      <p:ext uri="{BB962C8B-B14F-4D97-AF65-F5344CB8AC3E}">
        <p14:creationId xmlns:p14="http://schemas.microsoft.com/office/powerpoint/2010/main" val="76043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SCRIPT: “Here’s a brief overview of the remainder of this talk. We’ve already introduced Bloom Filters.”</a:t>
            </a:r>
          </a:p>
          <a:p>
            <a:pPr marL="0" indent="0">
              <a:buFontTx/>
              <a:buNone/>
            </a:pPr>
            <a:r>
              <a:rPr lang="en-US" dirty="0"/>
              <a:t>“Next, we’ll talk about accelerating Bloom Filters on FPGA, and we’ll build up to the </a:t>
            </a:r>
            <a:r>
              <a:rPr lang="en-US" dirty="0" err="1"/>
              <a:t>BitBlender</a:t>
            </a:r>
            <a:r>
              <a:rPr lang="en-US" dirty="0"/>
              <a:t> architecture template. Along the way, we’ll talk about how we leverage dynamic scheduling, and how we implement deadlock prevention.”</a:t>
            </a:r>
          </a:p>
          <a:p>
            <a:pPr marL="0" indent="0">
              <a:buFontTx/>
              <a:buNone/>
            </a:pPr>
            <a:r>
              <a:rPr lang="en-US" dirty="0"/>
              <a:t>“Then we’ll discuss the scalability of </a:t>
            </a:r>
            <a:r>
              <a:rPr lang="en-US" dirty="0" err="1"/>
              <a:t>BitBlender</a:t>
            </a:r>
            <a:r>
              <a:rPr lang="en-US" dirty="0"/>
              <a:t>, and our automated design exploration.”</a:t>
            </a:r>
          </a:p>
          <a:p>
            <a:pPr marL="0" indent="0">
              <a:buFontTx/>
              <a:buNone/>
            </a:pPr>
            <a:r>
              <a:rPr lang="en-US" dirty="0"/>
              <a:t>“Finally, we’ll show our experimental results, and finish with a conclusion.”</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11</a:t>
            </a:fld>
            <a:endParaRPr lang="en-US"/>
          </a:p>
        </p:txBody>
      </p:sp>
    </p:spTree>
    <p:extLst>
      <p:ext uri="{BB962C8B-B14F-4D97-AF65-F5344CB8AC3E}">
        <p14:creationId xmlns:p14="http://schemas.microsoft.com/office/powerpoint/2010/main" val="310986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12</a:t>
            </a:fld>
            <a:endParaRPr lang="en-US"/>
          </a:p>
        </p:txBody>
      </p:sp>
    </p:spTree>
    <p:extLst>
      <p:ext uri="{BB962C8B-B14F-4D97-AF65-F5344CB8AC3E}">
        <p14:creationId xmlns:p14="http://schemas.microsoft.com/office/powerpoint/2010/main" val="533161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13</a:t>
            </a:fld>
            <a:endParaRPr lang="en-US"/>
          </a:p>
        </p:txBody>
      </p:sp>
    </p:spTree>
    <p:extLst>
      <p:ext uri="{BB962C8B-B14F-4D97-AF65-F5344CB8AC3E}">
        <p14:creationId xmlns:p14="http://schemas.microsoft.com/office/powerpoint/2010/main" val="2149252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Make sure to mention that </a:t>
            </a:r>
            <a:r>
              <a:rPr lang="en-US" dirty="0" err="1"/>
              <a:t>QueryBV</a:t>
            </a:r>
            <a:r>
              <a:rPr lang="en-US" dirty="0"/>
              <a:t> stores the bit-vector in FAST, ON-CHIP SRAM MEMORY.</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14</a:t>
            </a:fld>
            <a:endParaRPr lang="en-US"/>
          </a:p>
        </p:txBody>
      </p:sp>
    </p:spTree>
    <p:extLst>
      <p:ext uri="{BB962C8B-B14F-4D97-AF65-F5344CB8AC3E}">
        <p14:creationId xmlns:p14="http://schemas.microsoft.com/office/powerpoint/2010/main" val="1587480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15</a:t>
            </a:fld>
            <a:endParaRPr lang="en-US"/>
          </a:p>
        </p:txBody>
      </p:sp>
    </p:spTree>
    <p:extLst>
      <p:ext uri="{BB962C8B-B14F-4D97-AF65-F5344CB8AC3E}">
        <p14:creationId xmlns:p14="http://schemas.microsoft.com/office/powerpoint/2010/main" val="1458770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16</a:t>
            </a:fld>
            <a:endParaRPr lang="en-US"/>
          </a:p>
        </p:txBody>
      </p:sp>
    </p:spTree>
    <p:extLst>
      <p:ext uri="{BB962C8B-B14F-4D97-AF65-F5344CB8AC3E}">
        <p14:creationId xmlns:p14="http://schemas.microsoft.com/office/powerpoint/2010/main" val="1915218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17</a:t>
            </a:fld>
            <a:endParaRPr lang="en-US"/>
          </a:p>
        </p:txBody>
      </p:sp>
    </p:spTree>
    <p:extLst>
      <p:ext uri="{BB962C8B-B14F-4D97-AF65-F5344CB8AC3E}">
        <p14:creationId xmlns:p14="http://schemas.microsoft.com/office/powerpoint/2010/main" val="1228958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18</a:t>
            </a:fld>
            <a:endParaRPr lang="en-US"/>
          </a:p>
        </p:txBody>
      </p:sp>
    </p:spTree>
    <p:extLst>
      <p:ext uri="{BB962C8B-B14F-4D97-AF65-F5344CB8AC3E}">
        <p14:creationId xmlns:p14="http://schemas.microsoft.com/office/powerpoint/2010/main" val="2830828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19</a:t>
            </a:fld>
            <a:endParaRPr lang="en-US"/>
          </a:p>
        </p:txBody>
      </p:sp>
    </p:spTree>
    <p:extLst>
      <p:ext uri="{BB962C8B-B14F-4D97-AF65-F5344CB8AC3E}">
        <p14:creationId xmlns:p14="http://schemas.microsoft.com/office/powerpoint/2010/main" val="935868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a:t>
            </a:fld>
            <a:endParaRPr lang="en-US"/>
          </a:p>
        </p:txBody>
      </p:sp>
    </p:spTree>
    <p:extLst>
      <p:ext uri="{BB962C8B-B14F-4D97-AF65-F5344CB8AC3E}">
        <p14:creationId xmlns:p14="http://schemas.microsoft.com/office/powerpoint/2010/main" val="675974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20</a:t>
            </a:fld>
            <a:endParaRPr lang="en-US"/>
          </a:p>
        </p:txBody>
      </p:sp>
    </p:spTree>
    <p:extLst>
      <p:ext uri="{BB962C8B-B14F-4D97-AF65-F5344CB8AC3E}">
        <p14:creationId xmlns:p14="http://schemas.microsoft.com/office/powerpoint/2010/main" val="3130098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21</a:t>
            </a:fld>
            <a:endParaRPr lang="en-US"/>
          </a:p>
        </p:txBody>
      </p:sp>
    </p:spTree>
    <p:extLst>
      <p:ext uri="{BB962C8B-B14F-4D97-AF65-F5344CB8AC3E}">
        <p14:creationId xmlns:p14="http://schemas.microsoft.com/office/powerpoint/2010/main" val="540624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 we see an example with 2 streams: red and a blue stream.</a:t>
            </a:r>
          </a:p>
          <a:p>
            <a:pPr marL="0" indent="0">
              <a:buFontTx/>
              <a:buNone/>
            </a:pPr>
            <a:r>
              <a:rPr lang="en-US" dirty="0"/>
              <a:t>They both send data to a purple hash function, and a green hash function.</a:t>
            </a:r>
          </a:p>
          <a:p>
            <a:pPr marL="0" indent="0">
              <a:buFontTx/>
              <a:buNone/>
            </a:pPr>
            <a:r>
              <a:rPr lang="en-US" dirty="0"/>
              <a:t>For the purple hash function’s bit-vector section, the blue stream and the red stream collide in the same partition. This is an access conflict.</a:t>
            </a:r>
          </a:p>
          <a:p>
            <a:pPr marL="0" indent="0">
              <a:buFontTx/>
              <a:buNone/>
            </a:pPr>
            <a:r>
              <a:rPr lang="en-US" dirty="0"/>
              <a:t>For the green hash function’s bit-vector section, the blue stream and the red stream access separate partitions. This is NOT an access conflict.</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22</a:t>
            </a:fld>
            <a:endParaRPr lang="en-US"/>
          </a:p>
        </p:txBody>
      </p:sp>
    </p:spTree>
    <p:extLst>
      <p:ext uri="{BB962C8B-B14F-4D97-AF65-F5344CB8AC3E}">
        <p14:creationId xmlns:p14="http://schemas.microsoft.com/office/powerpoint/2010/main" val="2942526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23</a:t>
            </a:fld>
            <a:endParaRPr lang="en-US"/>
          </a:p>
        </p:txBody>
      </p:sp>
    </p:spTree>
    <p:extLst>
      <p:ext uri="{BB962C8B-B14F-4D97-AF65-F5344CB8AC3E}">
        <p14:creationId xmlns:p14="http://schemas.microsoft.com/office/powerpoint/2010/main" val="1002541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 we see an example with 2 streams: red and a blue stream.</a:t>
            </a:r>
          </a:p>
          <a:p>
            <a:pPr marL="0" indent="0">
              <a:buFontTx/>
              <a:buNone/>
            </a:pPr>
            <a:r>
              <a:rPr lang="en-US" dirty="0"/>
              <a:t>They both send data to a purple hash function, and a green hash function.</a:t>
            </a:r>
          </a:p>
          <a:p>
            <a:pPr marL="0" indent="0">
              <a:buFontTx/>
              <a:buNone/>
            </a:pPr>
            <a:r>
              <a:rPr lang="en-US" dirty="0"/>
              <a:t>For the purple hash function’s bit-vector section, the blue stream and the red stream collide in the same partition. This is an access conflict.</a:t>
            </a:r>
          </a:p>
          <a:p>
            <a:pPr marL="0" indent="0">
              <a:buFontTx/>
              <a:buNone/>
            </a:pPr>
            <a:r>
              <a:rPr lang="en-US" dirty="0"/>
              <a:t>For the green hash function’s bit-vector section, the blue stream and the red stream access separate partitions. This is NOT an access conflict.</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24</a:t>
            </a:fld>
            <a:endParaRPr lang="en-US"/>
          </a:p>
        </p:txBody>
      </p:sp>
    </p:spTree>
    <p:extLst>
      <p:ext uri="{BB962C8B-B14F-4D97-AF65-F5344CB8AC3E}">
        <p14:creationId xmlns:p14="http://schemas.microsoft.com/office/powerpoint/2010/main" val="3504886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25</a:t>
            </a:fld>
            <a:endParaRPr lang="en-US"/>
          </a:p>
        </p:txBody>
      </p:sp>
    </p:spTree>
    <p:extLst>
      <p:ext uri="{BB962C8B-B14F-4D97-AF65-F5344CB8AC3E}">
        <p14:creationId xmlns:p14="http://schemas.microsoft.com/office/powerpoint/2010/main" val="640610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the figure we have 3 input FIFOs and 4 output FIFOs.</a:t>
            </a:r>
          </a:p>
          <a:p>
            <a:pPr marL="0" indent="0">
              <a:buFontTx/>
              <a:buNone/>
            </a:pPr>
            <a:r>
              <a:rPr lang="en-US" dirty="0"/>
              <a:t>We read inputs from a gold stream, blue stream, and red stream</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26</a:t>
            </a:fld>
            <a:endParaRPr lang="en-US"/>
          </a:p>
        </p:txBody>
      </p:sp>
    </p:spTree>
    <p:extLst>
      <p:ext uri="{BB962C8B-B14F-4D97-AF65-F5344CB8AC3E}">
        <p14:creationId xmlns:p14="http://schemas.microsoft.com/office/powerpoint/2010/main" val="553416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video showcases the fact that the Arbiter serializes the packets if there is an access conflict, but allows parallel access if there is no access conflict</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27</a:t>
            </a:fld>
            <a:endParaRPr lang="en-US"/>
          </a:p>
        </p:txBody>
      </p:sp>
    </p:spTree>
    <p:extLst>
      <p:ext uri="{BB962C8B-B14F-4D97-AF65-F5344CB8AC3E}">
        <p14:creationId xmlns:p14="http://schemas.microsoft.com/office/powerpoint/2010/main" val="2906781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When these packets get to Aggregate, they need to grouped by color. Because the gold aggregate should only read data from the gold input stream.</a:t>
            </a:r>
          </a:p>
          <a:p>
            <a:pPr marL="0" indent="0">
              <a:buFontTx/>
              <a:buNone/>
            </a:pPr>
            <a:r>
              <a:rPr lang="en-US" dirty="0"/>
              <a:t>But as-is, the data is mixed around.</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28</a:t>
            </a:fld>
            <a:endParaRPr lang="en-US"/>
          </a:p>
        </p:txBody>
      </p:sp>
    </p:spTree>
    <p:extLst>
      <p:ext uri="{BB962C8B-B14F-4D97-AF65-F5344CB8AC3E}">
        <p14:creationId xmlns:p14="http://schemas.microsoft.com/office/powerpoint/2010/main" val="1647603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29</a:t>
            </a:fld>
            <a:endParaRPr lang="en-US"/>
          </a:p>
        </p:txBody>
      </p:sp>
    </p:spTree>
    <p:extLst>
      <p:ext uri="{BB962C8B-B14F-4D97-AF65-F5344CB8AC3E}">
        <p14:creationId xmlns:p14="http://schemas.microsoft.com/office/powerpoint/2010/main" val="1155891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a:t>
            </a:fld>
            <a:endParaRPr lang="en-US"/>
          </a:p>
        </p:txBody>
      </p:sp>
    </p:spTree>
    <p:extLst>
      <p:ext uri="{BB962C8B-B14F-4D97-AF65-F5344CB8AC3E}">
        <p14:creationId xmlns:p14="http://schemas.microsoft.com/office/powerpoint/2010/main" val="3756731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30</a:t>
            </a:fld>
            <a:endParaRPr lang="en-US"/>
          </a:p>
        </p:txBody>
      </p:sp>
    </p:spTree>
    <p:extLst>
      <p:ext uri="{BB962C8B-B14F-4D97-AF65-F5344CB8AC3E}">
        <p14:creationId xmlns:p14="http://schemas.microsoft.com/office/powerpoint/2010/main" val="3535572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a:t>
            </a:r>
            <a:r>
              <a:rPr lang="en-US" dirty="0" err="1"/>
              <a:t>Unshuffle</a:t>
            </a:r>
            <a:r>
              <a:rPr lang="en-US" dirty="0"/>
              <a:t> module is a bit like the opposite of the arbiter: it has P input FIFOs, and S output FIFOs.</a:t>
            </a:r>
          </a:p>
          <a:p>
            <a:pPr marL="0" indent="0">
              <a:buFontTx/>
              <a:buNone/>
            </a:pPr>
            <a:r>
              <a:rPr lang="en-US" dirty="0"/>
              <a:t>It has two purposes: first, it un-mixes the packets in terms of COLOR. Second, it re-orders the packets in terms of INPUT ORDERING.</a:t>
            </a:r>
          </a:p>
          <a:p>
            <a:pPr marL="0" indent="0">
              <a:buFontTx/>
              <a:buNone/>
            </a:pPr>
            <a:r>
              <a:rPr lang="en-US" dirty="0"/>
              <a:t>Recall, the packets in this figure were read in the order “0, 1, 2”. And the order of the output needs to match the input ordering.</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31</a:t>
            </a:fld>
            <a:endParaRPr lang="en-US"/>
          </a:p>
        </p:txBody>
      </p:sp>
    </p:spTree>
    <p:extLst>
      <p:ext uri="{BB962C8B-B14F-4D97-AF65-F5344CB8AC3E}">
        <p14:creationId xmlns:p14="http://schemas.microsoft.com/office/powerpoint/2010/main" val="1500714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32</a:t>
            </a:fld>
            <a:endParaRPr lang="en-US"/>
          </a:p>
        </p:txBody>
      </p:sp>
    </p:spTree>
    <p:extLst>
      <p:ext uri="{BB962C8B-B14F-4D97-AF65-F5344CB8AC3E}">
        <p14:creationId xmlns:p14="http://schemas.microsoft.com/office/powerpoint/2010/main" val="1731822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SCRIPT: “In the interest of time, we have to skip over these slides… but the key takeaway is that we have the possibility of a deadlock, due to the re-convergent </a:t>
            </a:r>
            <a:r>
              <a:rPr lang="en-US" dirty="0" err="1"/>
              <a:t>behaviour</a:t>
            </a:r>
            <a:r>
              <a:rPr lang="en-US" dirty="0"/>
              <a:t> of the Aggregate module, because it needs to combine data from the different hash functions.”</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33</a:t>
            </a:fld>
            <a:endParaRPr lang="en-US"/>
          </a:p>
        </p:txBody>
      </p:sp>
    </p:spTree>
    <p:extLst>
      <p:ext uri="{BB962C8B-B14F-4D97-AF65-F5344CB8AC3E}">
        <p14:creationId xmlns:p14="http://schemas.microsoft.com/office/powerpoint/2010/main" val="1319691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34</a:t>
            </a:fld>
            <a:endParaRPr lang="en-US"/>
          </a:p>
        </p:txBody>
      </p:sp>
    </p:spTree>
    <p:extLst>
      <p:ext uri="{BB962C8B-B14F-4D97-AF65-F5344CB8AC3E}">
        <p14:creationId xmlns:p14="http://schemas.microsoft.com/office/powerpoint/2010/main" val="2511481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35</a:t>
            </a:fld>
            <a:endParaRPr lang="en-US"/>
          </a:p>
        </p:txBody>
      </p:sp>
    </p:spTree>
    <p:extLst>
      <p:ext uri="{BB962C8B-B14F-4D97-AF65-F5344CB8AC3E}">
        <p14:creationId xmlns:p14="http://schemas.microsoft.com/office/powerpoint/2010/main" val="675686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SCRIPT: “The underlying problem is that we have out-of-order packets, between different streams in different hash functions.”</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36</a:t>
            </a:fld>
            <a:endParaRPr lang="en-US"/>
          </a:p>
        </p:txBody>
      </p:sp>
    </p:spTree>
    <p:extLst>
      <p:ext uri="{BB962C8B-B14F-4D97-AF65-F5344CB8AC3E}">
        <p14:creationId xmlns:p14="http://schemas.microsoft.com/office/powerpoint/2010/main" val="1480797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SCRIPT: “So to solve this, we add rate-limiting logic to the Arbiter, and buffering to the </a:t>
            </a:r>
            <a:r>
              <a:rPr lang="en-US" dirty="0" err="1"/>
              <a:t>Unshuffle</a:t>
            </a:r>
            <a:r>
              <a:rPr lang="en-US" dirty="0"/>
              <a:t> unit.”</a:t>
            </a:r>
            <a:br>
              <a:rPr lang="en-US" dirty="0"/>
            </a:br>
            <a:r>
              <a:rPr lang="en-US" dirty="0"/>
              <a:t>“The rate-limiting logic puts a guarantee on how out-of-order our data can get, represented by ‘D’.”</a:t>
            </a:r>
          </a:p>
          <a:p>
            <a:pPr marL="0" indent="0">
              <a:buFontTx/>
              <a:buNone/>
            </a:pPr>
            <a:r>
              <a:rPr lang="en-US" dirty="0"/>
              <a:t>“And the buffer guarantees that, if our data is out-of-order by this amount ‘D’, we can recover from it.”</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37</a:t>
            </a:fld>
            <a:endParaRPr lang="en-US"/>
          </a:p>
        </p:txBody>
      </p:sp>
    </p:spTree>
    <p:extLst>
      <p:ext uri="{BB962C8B-B14F-4D97-AF65-F5344CB8AC3E}">
        <p14:creationId xmlns:p14="http://schemas.microsoft.com/office/powerpoint/2010/main" val="4163859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38</a:t>
            </a:fld>
            <a:endParaRPr lang="en-US"/>
          </a:p>
        </p:txBody>
      </p:sp>
    </p:spTree>
    <p:extLst>
      <p:ext uri="{BB962C8B-B14F-4D97-AF65-F5344CB8AC3E}">
        <p14:creationId xmlns:p14="http://schemas.microsoft.com/office/powerpoint/2010/main" val="1421359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39</a:t>
            </a:fld>
            <a:endParaRPr lang="en-US"/>
          </a:p>
        </p:txBody>
      </p:sp>
    </p:spTree>
    <p:extLst>
      <p:ext uri="{BB962C8B-B14F-4D97-AF65-F5344CB8AC3E}">
        <p14:creationId xmlns:p14="http://schemas.microsoft.com/office/powerpoint/2010/main" val="2556567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a:t>
            </a:fld>
            <a:endParaRPr lang="en-US"/>
          </a:p>
        </p:txBody>
      </p:sp>
    </p:spTree>
    <p:extLst>
      <p:ext uri="{BB962C8B-B14F-4D97-AF65-F5344CB8AC3E}">
        <p14:creationId xmlns:p14="http://schemas.microsoft.com/office/powerpoint/2010/main" val="2403560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40</a:t>
            </a:fld>
            <a:endParaRPr lang="en-US"/>
          </a:p>
        </p:txBody>
      </p:sp>
    </p:spTree>
    <p:extLst>
      <p:ext uri="{BB962C8B-B14F-4D97-AF65-F5344CB8AC3E}">
        <p14:creationId xmlns:p14="http://schemas.microsoft.com/office/powerpoint/2010/main" val="2558898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41</a:t>
            </a:fld>
            <a:endParaRPr lang="en-US"/>
          </a:p>
        </p:txBody>
      </p:sp>
    </p:spTree>
    <p:extLst>
      <p:ext uri="{BB962C8B-B14F-4D97-AF65-F5344CB8AC3E}">
        <p14:creationId xmlns:p14="http://schemas.microsoft.com/office/powerpoint/2010/main" val="1536610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42</a:t>
            </a:fld>
            <a:endParaRPr lang="en-US"/>
          </a:p>
        </p:txBody>
      </p:sp>
    </p:spTree>
    <p:extLst>
      <p:ext uri="{BB962C8B-B14F-4D97-AF65-F5344CB8AC3E}">
        <p14:creationId xmlns:p14="http://schemas.microsoft.com/office/powerpoint/2010/main" val="372536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43</a:t>
            </a:fld>
            <a:endParaRPr lang="en-US"/>
          </a:p>
        </p:txBody>
      </p:sp>
    </p:spTree>
    <p:extLst>
      <p:ext uri="{BB962C8B-B14F-4D97-AF65-F5344CB8AC3E}">
        <p14:creationId xmlns:p14="http://schemas.microsoft.com/office/powerpoint/2010/main" val="1607174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44</a:t>
            </a:fld>
            <a:endParaRPr lang="en-US"/>
          </a:p>
        </p:txBody>
      </p:sp>
    </p:spTree>
    <p:extLst>
      <p:ext uri="{BB962C8B-B14F-4D97-AF65-F5344CB8AC3E}">
        <p14:creationId xmlns:p14="http://schemas.microsoft.com/office/powerpoint/2010/main" val="2778866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SCRIPT: “Here we compare </a:t>
            </a:r>
            <a:r>
              <a:rPr lang="en-US" dirty="0" err="1"/>
              <a:t>BitBlender</a:t>
            </a:r>
            <a:r>
              <a:rPr lang="en-US" dirty="0"/>
              <a:t> against the baseline design, and against an optimized 24-thread CPU implementation.”</a:t>
            </a:r>
          </a:p>
          <a:p>
            <a:pPr marL="0" indent="0">
              <a:buFontTx/>
              <a:buNone/>
            </a:pPr>
            <a:r>
              <a:rPr lang="en-US" dirty="0"/>
              <a:t>“The CPU in question has 192GB of RAM, and 16.5MB L3 cache.”</a:t>
            </a:r>
          </a:p>
          <a:p>
            <a:pPr marL="0" indent="0">
              <a:buFontTx/>
              <a:buNone/>
            </a:pPr>
            <a:r>
              <a:rPr lang="en-US" dirty="0"/>
              <a:t>“On the y-axis, we show the throughput in million-queries-per-second, and on the x-axis, we show the Bloom filter configuration – the number of insertions, and the expected false-positive rate.”</a:t>
            </a:r>
          </a:p>
          <a:p>
            <a:pPr marL="0" indent="0">
              <a:buFontTx/>
              <a:buNone/>
            </a:pPr>
            <a:r>
              <a:rPr lang="en-US" dirty="0"/>
              <a:t>(next slide)</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45</a:t>
            </a:fld>
            <a:endParaRPr lang="en-US"/>
          </a:p>
        </p:txBody>
      </p:sp>
    </p:spTree>
    <p:extLst>
      <p:ext uri="{BB962C8B-B14F-4D97-AF65-F5344CB8AC3E}">
        <p14:creationId xmlns:p14="http://schemas.microsoft.com/office/powerpoint/2010/main" val="1215245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46</a:t>
            </a:fld>
            <a:endParaRPr lang="en-US"/>
          </a:p>
        </p:txBody>
      </p:sp>
    </p:spTree>
    <p:extLst>
      <p:ext uri="{BB962C8B-B14F-4D97-AF65-F5344CB8AC3E}">
        <p14:creationId xmlns:p14="http://schemas.microsoft.com/office/powerpoint/2010/main" val="3636159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SCRIPT: “In these slides, we’re doing an ablation study on the </a:t>
            </a:r>
            <a:r>
              <a:rPr lang="en-US" dirty="0" err="1"/>
              <a:t>BitBlender</a:t>
            </a:r>
            <a:r>
              <a:rPr lang="en-US" dirty="0"/>
              <a:t> configurations. Here, we’re sweeping through different numbers of streams.”</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47</a:t>
            </a:fld>
            <a:endParaRPr lang="en-US"/>
          </a:p>
        </p:txBody>
      </p:sp>
    </p:spTree>
    <p:extLst>
      <p:ext uri="{BB962C8B-B14F-4D97-AF65-F5344CB8AC3E}">
        <p14:creationId xmlns:p14="http://schemas.microsoft.com/office/powerpoint/2010/main" val="1790758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SCRIPT: “Here, we show throughput against number of partitions.”</a:t>
            </a:r>
          </a:p>
          <a:p>
            <a:pPr marL="0" indent="0">
              <a:buFontTx/>
              <a:buNone/>
            </a:pPr>
            <a:endParaRPr lang="en-US" dirty="0"/>
          </a:p>
          <a:p>
            <a:pPr marL="0" indent="0">
              <a:buFontTx/>
              <a:buNone/>
            </a:pPr>
            <a:r>
              <a:rPr lang="en-US" dirty="0"/>
              <a:t>Show the S=2 and S=4 in the previous slide, and show how the P=2 and P=4 throughput are very similar.</a:t>
            </a:r>
          </a:p>
          <a:p>
            <a:pPr marL="0" indent="0">
              <a:buFontTx/>
              <a:buNone/>
            </a:pPr>
            <a:r>
              <a:rPr lang="en-US" dirty="0"/>
              <a:t>SCRIPT: “This is not a coincidence; the expected throughput scales with the minimum between S and P.”</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48</a:t>
            </a:fld>
            <a:endParaRPr lang="en-US"/>
          </a:p>
        </p:txBody>
      </p:sp>
    </p:spTree>
    <p:extLst>
      <p:ext uri="{BB962C8B-B14F-4D97-AF65-F5344CB8AC3E}">
        <p14:creationId xmlns:p14="http://schemas.microsoft.com/office/powerpoint/2010/main" val="6374568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SCRIPT: “Here we’re sweeping through the number of hash functions. We plot it alongside the frequency; as shown, the achieved frequencies decrease to about 150 as the number of hash functions increases to H=9.”</a:t>
            </a:r>
            <a:br>
              <a:rPr lang="en-US" dirty="0"/>
            </a:br>
            <a:r>
              <a:rPr lang="en-US" dirty="0"/>
              <a:t>“And the throughput is tightly linked to the frequency – showing that the number of hash functions has little effect on the dynamic stall right.”</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49</a:t>
            </a:fld>
            <a:endParaRPr lang="en-US"/>
          </a:p>
        </p:txBody>
      </p:sp>
    </p:spTree>
    <p:extLst>
      <p:ext uri="{BB962C8B-B14F-4D97-AF65-F5344CB8AC3E}">
        <p14:creationId xmlns:p14="http://schemas.microsoft.com/office/powerpoint/2010/main" val="381837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5</a:t>
            </a:fld>
            <a:endParaRPr lang="en-US"/>
          </a:p>
        </p:txBody>
      </p:sp>
    </p:spTree>
    <p:extLst>
      <p:ext uri="{BB962C8B-B14F-4D97-AF65-F5344CB8AC3E}">
        <p14:creationId xmlns:p14="http://schemas.microsoft.com/office/powerpoint/2010/main" val="7305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SCRIPT: “Here we see a parameter that does have significant effect on dynamic dataflow rate: the arbiter </a:t>
            </a:r>
            <a:r>
              <a:rPr lang="en-US" dirty="0" err="1"/>
              <a:t>ratelimiting</a:t>
            </a:r>
            <a:r>
              <a:rPr lang="en-US" dirty="0"/>
              <a:t> distance.”</a:t>
            </a:r>
          </a:p>
          <a:p>
            <a:pPr marL="0" indent="0">
              <a:buFontTx/>
              <a:buNone/>
            </a:pPr>
            <a:r>
              <a:rPr lang="en-US" dirty="0"/>
              <a:t>“When the </a:t>
            </a:r>
            <a:r>
              <a:rPr lang="en-US" dirty="0" err="1"/>
              <a:t>ratelimiting</a:t>
            </a:r>
            <a:r>
              <a:rPr lang="en-US" dirty="0"/>
              <a:t> distance is low, we have a very high dynamic stall rate.”</a:t>
            </a:r>
          </a:p>
          <a:p>
            <a:pPr marL="0" indent="0">
              <a:buFontTx/>
              <a:buNone/>
            </a:pPr>
            <a:r>
              <a:rPr lang="en-US" dirty="0"/>
              <a:t>“However, when </a:t>
            </a:r>
            <a:r>
              <a:rPr lang="en-US" dirty="0" err="1"/>
              <a:t>ratelimiting</a:t>
            </a:r>
            <a:r>
              <a:rPr lang="en-US" dirty="0"/>
              <a:t> distance is 16, our throughput is very good – in fact, it almost meets our manually-calculated peak throughput, which is the throughput we would achieve if we had ZERO dataflow stalls.”</a:t>
            </a:r>
          </a:p>
          <a:p>
            <a:pPr marL="0" indent="0">
              <a:buFontTx/>
              <a:buNone/>
            </a:pPr>
            <a:r>
              <a:rPr lang="en-US" dirty="0"/>
              <a:t>“So when D=16, our design is very efficient, and introduces almost no stalls.”</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50</a:t>
            </a:fld>
            <a:endParaRPr lang="en-US"/>
          </a:p>
        </p:txBody>
      </p:sp>
    </p:spTree>
    <p:extLst>
      <p:ext uri="{BB962C8B-B14F-4D97-AF65-F5344CB8AC3E}">
        <p14:creationId xmlns:p14="http://schemas.microsoft.com/office/powerpoint/2010/main" val="1795601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51</a:t>
            </a:fld>
            <a:endParaRPr lang="en-US"/>
          </a:p>
        </p:txBody>
      </p:sp>
    </p:spTree>
    <p:extLst>
      <p:ext uri="{BB962C8B-B14F-4D97-AF65-F5344CB8AC3E}">
        <p14:creationId xmlns:p14="http://schemas.microsoft.com/office/powerpoint/2010/main" val="27865656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52</a:t>
            </a:fld>
            <a:endParaRPr lang="en-US"/>
          </a:p>
        </p:txBody>
      </p:sp>
    </p:spTree>
    <p:extLst>
      <p:ext uri="{BB962C8B-B14F-4D97-AF65-F5344CB8AC3E}">
        <p14:creationId xmlns:p14="http://schemas.microsoft.com/office/powerpoint/2010/main" val="2082223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Finally, I would like to thank all our sponsors. I will now be happy to take questions</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53</a:t>
            </a:fld>
            <a:endParaRPr lang="en-US"/>
          </a:p>
        </p:txBody>
      </p:sp>
    </p:spTree>
    <p:extLst>
      <p:ext uri="{BB962C8B-B14F-4D97-AF65-F5344CB8AC3E}">
        <p14:creationId xmlns:p14="http://schemas.microsoft.com/office/powerpoint/2010/main" val="1806135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54</a:t>
            </a:fld>
            <a:endParaRPr lang="en-US"/>
          </a:p>
        </p:txBody>
      </p:sp>
    </p:spTree>
    <p:extLst>
      <p:ext uri="{BB962C8B-B14F-4D97-AF65-F5344CB8AC3E}">
        <p14:creationId xmlns:p14="http://schemas.microsoft.com/office/powerpoint/2010/main" val="1894130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55</a:t>
            </a:fld>
            <a:endParaRPr lang="en-US"/>
          </a:p>
        </p:txBody>
      </p:sp>
    </p:spTree>
    <p:extLst>
      <p:ext uri="{BB962C8B-B14F-4D97-AF65-F5344CB8AC3E}">
        <p14:creationId xmlns:p14="http://schemas.microsoft.com/office/powerpoint/2010/main" val="3861406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56</a:t>
            </a:fld>
            <a:endParaRPr lang="en-US"/>
          </a:p>
        </p:txBody>
      </p:sp>
    </p:spTree>
    <p:extLst>
      <p:ext uri="{BB962C8B-B14F-4D97-AF65-F5344CB8AC3E}">
        <p14:creationId xmlns:p14="http://schemas.microsoft.com/office/powerpoint/2010/main" val="4276448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6</a:t>
            </a:fld>
            <a:endParaRPr lang="en-US"/>
          </a:p>
        </p:txBody>
      </p:sp>
    </p:spTree>
    <p:extLst>
      <p:ext uri="{BB962C8B-B14F-4D97-AF65-F5344CB8AC3E}">
        <p14:creationId xmlns:p14="http://schemas.microsoft.com/office/powerpoint/2010/main" val="479238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 are some use cases of Bloom filters. The common thread between these is that the Bloom filter is space-efficient, and fits in smaller and faster memory. So we first ask “is this input POTENTIALLY useful?” and then if we think that it probably is useful, then we can query the full, slower dataset.</a:t>
            </a:r>
          </a:p>
          <a:p>
            <a:pPr marL="0" indent="0">
              <a:buFontTx/>
              <a:buNone/>
            </a:pPr>
            <a:endParaRPr lang="en-US" dirty="0"/>
          </a:p>
          <a:p>
            <a:pPr marL="0" indent="0">
              <a:buFontTx/>
              <a:buNone/>
            </a:pPr>
            <a:r>
              <a:rPr lang="en-US" dirty="0"/>
              <a:t>IMAGE LINKS:</a:t>
            </a:r>
          </a:p>
          <a:p>
            <a:pPr marL="0" indent="0">
              <a:buFontTx/>
              <a:buNone/>
            </a:pPr>
            <a:r>
              <a:rPr lang="en-US" dirty="0"/>
              <a:t>https://zeenea.com/wp-content/uploads/2023/01/databases-zeenea-980x551.jpg</a:t>
            </a:r>
          </a:p>
          <a:p>
            <a:pPr marL="0" indent="0">
              <a:buFontTx/>
              <a:buNone/>
            </a:pPr>
            <a:endParaRPr lang="en-US" dirty="0"/>
          </a:p>
          <a:p>
            <a:pPr marL="0" indent="0">
              <a:buFontTx/>
              <a:buNone/>
            </a:pPr>
            <a:r>
              <a:rPr lang="en-US" dirty="0"/>
              <a:t>https://www.google.com/url?sa=i&amp;url=https%3A%2F%2Fwww.mayo.edu%2Fresearch%2Fcore-resources%2Fbioinformatics-core%2Foverview&amp;psig=AOvVaw3Tm_mxrLG4sNOTwRnK0aY3&amp;ust=1723764386233000&amp;source=images&amp;cd=vfe&amp;opi=89978449&amp;ved=0CBEQjRxqFwoTCMCipfHQ9YcDFQAAAAAdAAAAABAE</a:t>
            </a:r>
          </a:p>
          <a:p>
            <a:pPr marL="0" indent="0">
              <a:buFontTx/>
              <a:buNone/>
            </a:pPr>
            <a:endParaRPr lang="en-US" dirty="0"/>
          </a:p>
          <a:p>
            <a:pPr marL="0" indent="0">
              <a:buFontTx/>
              <a:buNone/>
            </a:pPr>
            <a:r>
              <a:rPr lang="en-US" dirty="0"/>
              <a:t>https://www.google.com/url?sa=i&amp;url=https%3A%2F%2Fwww.forbes.com%2Fsites%2Fforbestechcouncil%2F2024%2F01%2F24%2Fcybersecurity-in-2024-challenges-and-innovations-in-a-volatile-era%2F&amp;psig=AOvVaw3NTqmaTUGp3NksjDP7j9Og&amp;ust=1724173007255000&amp;source=images&amp;cd=vfe&amp;opi=89978449&amp;ved=0CBQQjRxqFwoTCOjm1o7DgYgDFQAAAAAdAAAAABAE</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7</a:t>
            </a:fld>
            <a:endParaRPr lang="en-US"/>
          </a:p>
        </p:txBody>
      </p:sp>
    </p:spTree>
    <p:extLst>
      <p:ext uri="{BB962C8B-B14F-4D97-AF65-F5344CB8AC3E}">
        <p14:creationId xmlns:p14="http://schemas.microsoft.com/office/powerpoint/2010/main" val="4094083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8</a:t>
            </a:fld>
            <a:endParaRPr lang="en-US"/>
          </a:p>
        </p:txBody>
      </p:sp>
    </p:spTree>
    <p:extLst>
      <p:ext uri="{BB962C8B-B14F-4D97-AF65-F5344CB8AC3E}">
        <p14:creationId xmlns:p14="http://schemas.microsoft.com/office/powerpoint/2010/main" val="1358431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SPEND LITTLE TIME ON THIS SLIDE. Simply say “</a:t>
            </a:r>
          </a:p>
        </p:txBody>
      </p:sp>
      <p:sp>
        <p:nvSpPr>
          <p:cNvPr id="4" name="Slide Number Placeholder 3"/>
          <p:cNvSpPr>
            <a:spLocks noGrp="1"/>
          </p:cNvSpPr>
          <p:nvPr>
            <p:ph type="sldNum" sz="quarter" idx="5"/>
          </p:nvPr>
        </p:nvSpPr>
        <p:spPr/>
        <p:txBody>
          <a:bodyPr/>
          <a:lstStyle/>
          <a:p>
            <a:pPr>
              <a:defRPr/>
            </a:pPr>
            <a:fld id="{439EBCC1-5E77-498B-8A9F-A857FE0B7259}" type="slidenum">
              <a:rPr lang="en-US" smtClean="0"/>
              <a:pPr>
                <a:defRPr/>
              </a:pPr>
              <a:t>9</a:t>
            </a:fld>
            <a:endParaRPr lang="en-US"/>
          </a:p>
        </p:txBody>
      </p:sp>
    </p:spTree>
    <p:extLst>
      <p:ext uri="{BB962C8B-B14F-4D97-AF65-F5344CB8AC3E}">
        <p14:creationId xmlns:p14="http://schemas.microsoft.com/office/powerpoint/2010/main" val="88523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59590" name="Rectangle 102"/>
          <p:cNvSpPr>
            <a:spLocks noGrp="1" noChangeArrowheads="1"/>
          </p:cNvSpPr>
          <p:nvPr>
            <p:ph type="ctrTitle"/>
          </p:nvPr>
        </p:nvSpPr>
        <p:spPr>
          <a:xfrm>
            <a:off x="338667" y="609600"/>
            <a:ext cx="10363200" cy="1143000"/>
          </a:xfrm>
        </p:spPr>
        <p:txBody>
          <a:bodyPr/>
          <a:lstStyle>
            <a:lvl1pPr>
              <a:defRPr sz="3000"/>
            </a:lvl1pPr>
          </a:lstStyle>
          <a:p>
            <a:r>
              <a:rPr lang="en-US" altLang="zh-CN"/>
              <a:t>&lt;Title&gt;</a:t>
            </a:r>
          </a:p>
        </p:txBody>
      </p:sp>
      <p:sp>
        <p:nvSpPr>
          <p:cNvPr id="959591" name="Rectangle 103"/>
          <p:cNvSpPr>
            <a:spLocks noGrp="1" noChangeArrowheads="1"/>
          </p:cNvSpPr>
          <p:nvPr>
            <p:ph type="subTitle" idx="1"/>
          </p:nvPr>
        </p:nvSpPr>
        <p:spPr>
          <a:xfrm>
            <a:off x="1701800" y="2900363"/>
            <a:ext cx="8534400" cy="1752600"/>
          </a:xfrm>
        </p:spPr>
        <p:txBody>
          <a:bodyPr/>
          <a:lstStyle>
            <a:lvl1pPr marL="0" indent="0" algn="ctr">
              <a:lnSpc>
                <a:spcPct val="95000"/>
              </a:lnSpc>
              <a:buFont typeface="Monotype Sorts" pitchFamily="2" charset="2"/>
              <a:buNone/>
              <a:defRPr sz="2200"/>
            </a:lvl1pPr>
          </a:lstStyle>
          <a:p>
            <a:r>
              <a:rPr lang="en-US" altLang="zh-CN"/>
              <a:t>&lt;name&gt;</a:t>
            </a:r>
          </a:p>
          <a:p>
            <a:r>
              <a:rPr lang="en-US" altLang="zh-CN"/>
              <a:t>&lt;affiliation&gt;</a:t>
            </a:r>
          </a:p>
          <a:p>
            <a:r>
              <a:rPr lang="en-US" altLang="zh-CN"/>
              <a:t>&lt;event&gt;</a:t>
            </a:r>
          </a:p>
          <a:p>
            <a:r>
              <a:rPr lang="en-US" altLang="zh-CN"/>
              <a:t>&lt;date&gt;</a:t>
            </a:r>
          </a:p>
        </p:txBody>
      </p:sp>
    </p:spTree>
    <p:extLst>
      <p:ext uri="{BB962C8B-B14F-4D97-AF65-F5344CB8AC3E}">
        <p14:creationId xmlns:p14="http://schemas.microsoft.com/office/powerpoint/2010/main" val="346734226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1A97C0C4-16CD-414B-9013-3A0C075BA068}" type="datetime1">
              <a:rPr lang="en-US" altLang="zh-CN"/>
              <a:pPr>
                <a:defRPr/>
              </a:pPr>
              <a:t>9/5/2024</a:t>
            </a:fld>
            <a:endParaRPr lang="en-US" altLang="zh-CN"/>
          </a:p>
        </p:txBody>
      </p:sp>
      <p:sp>
        <p:nvSpPr>
          <p:cNvPr id="5"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6"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1CC201F4-9AA8-4075-833A-3EB0052BD6E3}" type="slidenum">
              <a:rPr lang="en-US" altLang="zh-CN"/>
              <a:pPr>
                <a:defRPr/>
              </a:pPr>
              <a:t>‹#›</a:t>
            </a:fld>
            <a:endParaRPr lang="en-US" altLang="zh-CN"/>
          </a:p>
        </p:txBody>
      </p:sp>
    </p:spTree>
    <p:extLst>
      <p:ext uri="{BB962C8B-B14F-4D97-AF65-F5344CB8AC3E}">
        <p14:creationId xmlns:p14="http://schemas.microsoft.com/office/powerpoint/2010/main" val="411327793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4301" y="393700"/>
            <a:ext cx="2899833" cy="5892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1" y="393700"/>
            <a:ext cx="8496300" cy="5892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D44A5EE-B595-4882-ADEA-F8A87E8D4DD2}" type="datetime1">
              <a:rPr lang="en-US" altLang="zh-CN"/>
              <a:pPr>
                <a:defRPr/>
              </a:pPr>
              <a:t>9/5/2024</a:t>
            </a:fld>
            <a:endParaRPr lang="en-US" altLang="zh-CN"/>
          </a:p>
        </p:txBody>
      </p:sp>
      <p:sp>
        <p:nvSpPr>
          <p:cNvPr id="5"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6"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38F67CE-92DB-4BA7-B871-79C73C849219}" type="slidenum">
              <a:rPr lang="en-US" altLang="zh-CN"/>
              <a:pPr>
                <a:defRPr/>
              </a:pPr>
              <a:t>‹#›</a:t>
            </a:fld>
            <a:endParaRPr lang="en-US" altLang="zh-CN"/>
          </a:p>
        </p:txBody>
      </p:sp>
    </p:spTree>
    <p:extLst>
      <p:ext uri="{BB962C8B-B14F-4D97-AF65-F5344CB8AC3E}">
        <p14:creationId xmlns:p14="http://schemas.microsoft.com/office/powerpoint/2010/main" val="806761035"/>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59590" name="Rectangle 102"/>
          <p:cNvSpPr>
            <a:spLocks noGrp="1" noChangeArrowheads="1"/>
          </p:cNvSpPr>
          <p:nvPr>
            <p:ph type="ctrTitle"/>
          </p:nvPr>
        </p:nvSpPr>
        <p:spPr>
          <a:xfrm>
            <a:off x="338667" y="609600"/>
            <a:ext cx="10363200" cy="1143000"/>
          </a:xfrm>
        </p:spPr>
        <p:txBody>
          <a:bodyPr/>
          <a:lstStyle>
            <a:lvl1pPr>
              <a:defRPr sz="3000"/>
            </a:lvl1pPr>
          </a:lstStyle>
          <a:p>
            <a:r>
              <a:rPr lang="en-US" altLang="zh-CN"/>
              <a:t>&lt;Title&gt;</a:t>
            </a:r>
          </a:p>
        </p:txBody>
      </p:sp>
      <p:sp>
        <p:nvSpPr>
          <p:cNvPr id="959591" name="Rectangle 103"/>
          <p:cNvSpPr>
            <a:spLocks noGrp="1" noChangeArrowheads="1"/>
          </p:cNvSpPr>
          <p:nvPr>
            <p:ph type="subTitle" idx="1"/>
          </p:nvPr>
        </p:nvSpPr>
        <p:spPr>
          <a:xfrm>
            <a:off x="1701800" y="2900363"/>
            <a:ext cx="8534400" cy="1752600"/>
          </a:xfrm>
        </p:spPr>
        <p:txBody>
          <a:bodyPr/>
          <a:lstStyle>
            <a:lvl1pPr marL="0" indent="0" algn="ctr">
              <a:lnSpc>
                <a:spcPct val="95000"/>
              </a:lnSpc>
              <a:buFont typeface="Monotype Sorts" pitchFamily="2" charset="2"/>
              <a:buNone/>
              <a:defRPr sz="2200"/>
            </a:lvl1pPr>
          </a:lstStyle>
          <a:p>
            <a:r>
              <a:rPr lang="en-US" altLang="zh-CN"/>
              <a:t>&lt;name&gt;</a:t>
            </a:r>
          </a:p>
          <a:p>
            <a:r>
              <a:rPr lang="en-US" altLang="zh-CN"/>
              <a:t>&lt;affiliation&gt;</a:t>
            </a:r>
          </a:p>
          <a:p>
            <a:r>
              <a:rPr lang="en-US" altLang="zh-CN"/>
              <a:t>&lt;event&gt;</a:t>
            </a:r>
          </a:p>
          <a:p>
            <a:r>
              <a:rPr lang="en-US" altLang="zh-CN"/>
              <a:t>&lt;date&gt;</a:t>
            </a:r>
          </a:p>
        </p:txBody>
      </p:sp>
    </p:spTree>
    <p:extLst>
      <p:ext uri="{BB962C8B-B14F-4D97-AF65-F5344CB8AC3E}">
        <p14:creationId xmlns:p14="http://schemas.microsoft.com/office/powerpoint/2010/main" val="52385739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973615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DE7A980-1102-4736-873C-D77E0A5FEE5E}" type="datetime1">
              <a:rPr lang="en-US" altLang="zh-CN"/>
              <a:pPr>
                <a:defRPr/>
              </a:pPr>
              <a:t>9/5/2024</a:t>
            </a:fld>
            <a:endParaRPr lang="en-US" altLang="zh-CN"/>
          </a:p>
        </p:txBody>
      </p:sp>
      <p:sp>
        <p:nvSpPr>
          <p:cNvPr id="5"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6"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7B24615F-EECF-4929-96DD-2488283CF241}" type="slidenum">
              <a:rPr lang="en-US" altLang="zh-CN"/>
              <a:pPr>
                <a:defRPr/>
              </a:pPr>
              <a:t>‹#›</a:t>
            </a:fld>
            <a:endParaRPr lang="en-US" altLang="zh-CN"/>
          </a:p>
        </p:txBody>
      </p:sp>
    </p:spTree>
    <p:extLst>
      <p:ext uri="{BB962C8B-B14F-4D97-AF65-F5344CB8AC3E}">
        <p14:creationId xmlns:p14="http://schemas.microsoft.com/office/powerpoint/2010/main" val="1394043424"/>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79500"/>
            <a:ext cx="5698067" cy="520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6067" y="1079500"/>
            <a:ext cx="5698067" cy="520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F855C54-96C1-470E-A288-14D46572B98C}" type="datetime1">
              <a:rPr lang="en-US" altLang="zh-CN"/>
              <a:pPr>
                <a:defRPr/>
              </a:pPr>
              <a:t>9/5/2024</a:t>
            </a:fld>
            <a:endParaRPr lang="en-US" altLang="zh-CN"/>
          </a:p>
        </p:txBody>
      </p:sp>
      <p:sp>
        <p:nvSpPr>
          <p:cNvPr id="6"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7"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D474949-BA94-430C-BECF-09C944B8D03A}" type="slidenum">
              <a:rPr lang="en-US" altLang="zh-CN"/>
              <a:pPr>
                <a:defRPr/>
              </a:pPr>
              <a:t>‹#›</a:t>
            </a:fld>
            <a:endParaRPr lang="en-US" altLang="zh-CN"/>
          </a:p>
        </p:txBody>
      </p:sp>
    </p:spTree>
    <p:extLst>
      <p:ext uri="{BB962C8B-B14F-4D97-AF65-F5344CB8AC3E}">
        <p14:creationId xmlns:p14="http://schemas.microsoft.com/office/powerpoint/2010/main" val="193291607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92C660A-CD87-4AC6-BB44-E3443854EED8}" type="datetime1">
              <a:rPr lang="en-US" altLang="zh-CN"/>
              <a:pPr>
                <a:defRPr/>
              </a:pPr>
              <a:t>9/5/2024</a:t>
            </a:fld>
            <a:endParaRPr lang="en-US" altLang="zh-CN"/>
          </a:p>
        </p:txBody>
      </p:sp>
      <p:sp>
        <p:nvSpPr>
          <p:cNvPr id="8"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9"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31008DB-C763-49B2-A883-699595D6DC93}" type="slidenum">
              <a:rPr lang="en-US" altLang="zh-CN"/>
              <a:pPr>
                <a:defRPr/>
              </a:pPr>
              <a:t>‹#›</a:t>
            </a:fld>
            <a:endParaRPr lang="en-US" altLang="zh-CN"/>
          </a:p>
        </p:txBody>
      </p:sp>
    </p:spTree>
    <p:extLst>
      <p:ext uri="{BB962C8B-B14F-4D97-AF65-F5344CB8AC3E}">
        <p14:creationId xmlns:p14="http://schemas.microsoft.com/office/powerpoint/2010/main" val="32530845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0E2925A-8DD1-4D8E-9CE7-9CDA9613F144}" type="datetime1">
              <a:rPr lang="en-US" altLang="zh-CN"/>
              <a:pPr>
                <a:defRPr/>
              </a:pPr>
              <a:t>9/5/2024</a:t>
            </a:fld>
            <a:endParaRPr lang="en-US" altLang="zh-CN"/>
          </a:p>
        </p:txBody>
      </p:sp>
      <p:sp>
        <p:nvSpPr>
          <p:cNvPr id="4"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5"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FABE412-7C46-4266-A67C-F9B8A40BC8C3}" type="slidenum">
              <a:rPr lang="en-US" altLang="zh-CN"/>
              <a:pPr>
                <a:defRPr/>
              </a:pPr>
              <a:t>‹#›</a:t>
            </a:fld>
            <a:endParaRPr lang="en-US" altLang="zh-CN"/>
          </a:p>
        </p:txBody>
      </p:sp>
    </p:spTree>
    <p:extLst>
      <p:ext uri="{BB962C8B-B14F-4D97-AF65-F5344CB8AC3E}">
        <p14:creationId xmlns:p14="http://schemas.microsoft.com/office/powerpoint/2010/main" val="275264254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2F5E2B1-D463-4788-9FE7-22377C4D2AD9}" type="datetime1">
              <a:rPr lang="en-US" altLang="zh-CN"/>
              <a:pPr>
                <a:defRPr/>
              </a:pPr>
              <a:t>9/5/2024</a:t>
            </a:fld>
            <a:endParaRPr lang="en-US" altLang="zh-CN"/>
          </a:p>
        </p:txBody>
      </p:sp>
      <p:sp>
        <p:nvSpPr>
          <p:cNvPr id="3"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4"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4FD88AD-1994-42F0-ADB7-7FA73FD61FCB}" type="slidenum">
              <a:rPr lang="en-US" altLang="zh-CN"/>
              <a:pPr>
                <a:defRPr/>
              </a:pPr>
              <a:t>‹#›</a:t>
            </a:fld>
            <a:endParaRPr lang="en-US" altLang="zh-CN"/>
          </a:p>
        </p:txBody>
      </p:sp>
    </p:spTree>
    <p:extLst>
      <p:ext uri="{BB962C8B-B14F-4D97-AF65-F5344CB8AC3E}">
        <p14:creationId xmlns:p14="http://schemas.microsoft.com/office/powerpoint/2010/main" val="254716475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794B0C0D-772E-49B4-9397-17BD37EE3A89}" type="datetime1">
              <a:rPr lang="en-US" altLang="zh-CN"/>
              <a:pPr>
                <a:defRPr/>
              </a:pPr>
              <a:t>9/5/2024</a:t>
            </a:fld>
            <a:endParaRPr lang="en-US" altLang="zh-CN"/>
          </a:p>
        </p:txBody>
      </p:sp>
      <p:sp>
        <p:nvSpPr>
          <p:cNvPr id="6"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7"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47DFC60E-0FA1-4BFC-97F8-5BFDDB3F1191}" type="slidenum">
              <a:rPr lang="en-US" altLang="zh-CN"/>
              <a:pPr>
                <a:defRPr/>
              </a:pPr>
              <a:t>‹#›</a:t>
            </a:fld>
            <a:endParaRPr lang="en-US" altLang="zh-CN"/>
          </a:p>
        </p:txBody>
      </p:sp>
    </p:spTree>
    <p:extLst>
      <p:ext uri="{BB962C8B-B14F-4D97-AF65-F5344CB8AC3E}">
        <p14:creationId xmlns:p14="http://schemas.microsoft.com/office/powerpoint/2010/main" val="2179565279"/>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54909" y="1187102"/>
            <a:ext cx="10850370" cy="5386644"/>
          </a:xfrm>
        </p:spPr>
        <p:txBody>
          <a:bodyPr/>
          <a:lstStyle>
            <a:lvl1pPr marL="292100" indent="-292100">
              <a:buClrTx/>
              <a:buSzPct val="100000"/>
              <a:buFont typeface="Arial" panose="020B0604020202020204" pitchFamily="34" charset="0"/>
              <a:buChar char="•"/>
              <a:tabLst/>
              <a:defRPr b="0" i="0">
                <a:latin typeface="Arial MT Light" panose="020B0302030403020204" pitchFamily="34" charset="77"/>
                <a:cs typeface="Arial" panose="020B0604020202020204" pitchFamily="34" charset="0"/>
              </a:defRPr>
            </a:lvl1pPr>
            <a:lvl2pPr marL="695325" indent="-330200">
              <a:buFont typeface="Arial" panose="020B0604020202020204" pitchFamily="34" charset="0"/>
              <a:buChar char="•"/>
              <a:tabLst/>
              <a:defRPr b="0" i="0">
                <a:latin typeface="Arial MT Light" panose="020B0302030403020204" pitchFamily="34" charset="77"/>
              </a:defRPr>
            </a:lvl2pPr>
            <a:lvl3pPr marL="989013" indent="-269875">
              <a:buClrTx/>
              <a:buSzPct val="100000"/>
              <a:tabLst/>
              <a:defRPr b="0" i="0">
                <a:latin typeface="Arial MT Light" panose="020B0302030403020204" pitchFamily="34" charset="77"/>
              </a:defRPr>
            </a:lvl3pPr>
            <a:lvl4pPr marL="1343025" indent="-280988">
              <a:buClrTx/>
              <a:buSzPct val="100000"/>
              <a:buFont typeface="Arial" panose="020B0604020202020204" pitchFamily="34" charset="0"/>
              <a:buChar char="•"/>
              <a:tabLst/>
              <a:defRPr b="0" i="0">
                <a:effectLst/>
                <a:latin typeface="Arial MT Light" panose="020B0302030403020204" pitchFamily="34" charset="77"/>
              </a:defRPr>
            </a:lvl4pPr>
            <a:lvl5pPr>
              <a:buClrTx/>
              <a:defRPr b="0" i="0">
                <a:latin typeface="Arial MT Light" panose="020B0302030403020204" pitchFamily="34" charset="77"/>
              </a:defRPr>
            </a:lvl5pPr>
          </a:lstStyle>
          <a:p>
            <a:pPr lvl="0"/>
            <a:r>
              <a:rPr lang="en-US" dirty="0"/>
              <a:t>Click here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654909" y="218703"/>
            <a:ext cx="10850372" cy="673100"/>
          </a:xfrm>
        </p:spPr>
        <p:txBody>
          <a:bodyPr/>
          <a:lstStyle>
            <a:lvl1pPr>
              <a:defRPr i="0">
                <a:latin typeface="Trebuchet MS" panose="020B0703020202090204" pitchFamily="34" charset="0"/>
              </a:defRPr>
            </a:lvl1pPr>
          </a:lstStyle>
          <a:p>
            <a:r>
              <a:rPr lang="en-US" dirty="0"/>
              <a:t>Click to edit Master title style</a:t>
            </a:r>
          </a:p>
        </p:txBody>
      </p:sp>
    </p:spTree>
    <p:extLst>
      <p:ext uri="{BB962C8B-B14F-4D97-AF65-F5344CB8AC3E}">
        <p14:creationId xmlns:p14="http://schemas.microsoft.com/office/powerpoint/2010/main" val="1641232787"/>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E5B5DAF-1ECC-45FE-AD2B-F4EE15D4F46E}" type="datetime1">
              <a:rPr lang="en-US" altLang="zh-CN"/>
              <a:pPr>
                <a:defRPr/>
              </a:pPr>
              <a:t>9/5/2024</a:t>
            </a:fld>
            <a:endParaRPr lang="en-US" altLang="zh-CN"/>
          </a:p>
        </p:txBody>
      </p:sp>
      <p:sp>
        <p:nvSpPr>
          <p:cNvPr id="6"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7"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0539907-9832-4D9E-9306-B634CC7CCE73}" type="slidenum">
              <a:rPr lang="en-US" altLang="zh-CN"/>
              <a:pPr>
                <a:defRPr/>
              </a:pPr>
              <a:t>‹#›</a:t>
            </a:fld>
            <a:endParaRPr lang="en-US" altLang="zh-CN"/>
          </a:p>
        </p:txBody>
      </p:sp>
    </p:spTree>
    <p:extLst>
      <p:ext uri="{BB962C8B-B14F-4D97-AF65-F5344CB8AC3E}">
        <p14:creationId xmlns:p14="http://schemas.microsoft.com/office/powerpoint/2010/main" val="54598028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1A97C0C4-16CD-414B-9013-3A0C075BA068}" type="datetime1">
              <a:rPr lang="en-US" altLang="zh-CN"/>
              <a:pPr>
                <a:defRPr/>
              </a:pPr>
              <a:t>9/5/2024</a:t>
            </a:fld>
            <a:endParaRPr lang="en-US" altLang="zh-CN"/>
          </a:p>
        </p:txBody>
      </p:sp>
      <p:sp>
        <p:nvSpPr>
          <p:cNvPr id="5"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6"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1CC201F4-9AA8-4075-833A-3EB0052BD6E3}" type="slidenum">
              <a:rPr lang="en-US" altLang="zh-CN"/>
              <a:pPr>
                <a:defRPr/>
              </a:pPr>
              <a:t>‹#›</a:t>
            </a:fld>
            <a:endParaRPr lang="en-US" altLang="zh-CN"/>
          </a:p>
        </p:txBody>
      </p:sp>
    </p:spTree>
    <p:extLst>
      <p:ext uri="{BB962C8B-B14F-4D97-AF65-F5344CB8AC3E}">
        <p14:creationId xmlns:p14="http://schemas.microsoft.com/office/powerpoint/2010/main" val="2053720067"/>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4301" y="393700"/>
            <a:ext cx="2899833" cy="5892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1" y="393700"/>
            <a:ext cx="8496300" cy="5892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D44A5EE-B595-4882-ADEA-F8A87E8D4DD2}" type="datetime1">
              <a:rPr lang="en-US" altLang="zh-CN"/>
              <a:pPr>
                <a:defRPr/>
              </a:pPr>
              <a:t>9/5/2024</a:t>
            </a:fld>
            <a:endParaRPr lang="en-US" altLang="zh-CN"/>
          </a:p>
        </p:txBody>
      </p:sp>
      <p:sp>
        <p:nvSpPr>
          <p:cNvPr id="5"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6"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38F67CE-92DB-4BA7-B871-79C73C849219}" type="slidenum">
              <a:rPr lang="en-US" altLang="zh-CN"/>
              <a:pPr>
                <a:defRPr/>
              </a:pPr>
              <a:t>‹#›</a:t>
            </a:fld>
            <a:endParaRPr lang="en-US" altLang="zh-CN"/>
          </a:p>
        </p:txBody>
      </p:sp>
    </p:spTree>
    <p:extLst>
      <p:ext uri="{BB962C8B-B14F-4D97-AF65-F5344CB8AC3E}">
        <p14:creationId xmlns:p14="http://schemas.microsoft.com/office/powerpoint/2010/main" val="294302533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DE7A980-1102-4736-873C-D77E0A5FEE5E}" type="datetime1">
              <a:rPr lang="en-US" altLang="zh-CN"/>
              <a:pPr>
                <a:defRPr/>
              </a:pPr>
              <a:t>9/5/2024</a:t>
            </a:fld>
            <a:endParaRPr lang="en-US" altLang="zh-CN"/>
          </a:p>
        </p:txBody>
      </p:sp>
      <p:sp>
        <p:nvSpPr>
          <p:cNvPr id="5"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6"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7B24615F-EECF-4929-96DD-2488283CF241}" type="slidenum">
              <a:rPr lang="en-US" altLang="zh-CN"/>
              <a:pPr>
                <a:defRPr/>
              </a:pPr>
              <a:t>‹#›</a:t>
            </a:fld>
            <a:endParaRPr lang="en-US" altLang="zh-CN"/>
          </a:p>
        </p:txBody>
      </p:sp>
    </p:spTree>
    <p:extLst>
      <p:ext uri="{BB962C8B-B14F-4D97-AF65-F5344CB8AC3E}">
        <p14:creationId xmlns:p14="http://schemas.microsoft.com/office/powerpoint/2010/main" val="1968414091"/>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79500"/>
            <a:ext cx="5698067" cy="520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6067" y="1079500"/>
            <a:ext cx="5698067" cy="520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F855C54-96C1-470E-A288-14D46572B98C}" type="datetime1">
              <a:rPr lang="en-US" altLang="zh-CN"/>
              <a:pPr>
                <a:defRPr/>
              </a:pPr>
              <a:t>9/5/2024</a:t>
            </a:fld>
            <a:endParaRPr lang="en-US" altLang="zh-CN"/>
          </a:p>
        </p:txBody>
      </p:sp>
      <p:sp>
        <p:nvSpPr>
          <p:cNvPr id="6"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7"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D474949-BA94-430C-BECF-09C944B8D03A}" type="slidenum">
              <a:rPr lang="en-US" altLang="zh-CN"/>
              <a:pPr>
                <a:defRPr/>
              </a:pPr>
              <a:t>‹#›</a:t>
            </a:fld>
            <a:endParaRPr lang="en-US" altLang="zh-CN"/>
          </a:p>
        </p:txBody>
      </p:sp>
    </p:spTree>
    <p:extLst>
      <p:ext uri="{BB962C8B-B14F-4D97-AF65-F5344CB8AC3E}">
        <p14:creationId xmlns:p14="http://schemas.microsoft.com/office/powerpoint/2010/main" val="206260676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92C660A-CD87-4AC6-BB44-E3443854EED8}" type="datetime1">
              <a:rPr lang="en-US" altLang="zh-CN"/>
              <a:pPr>
                <a:defRPr/>
              </a:pPr>
              <a:t>9/5/2024</a:t>
            </a:fld>
            <a:endParaRPr lang="en-US" altLang="zh-CN"/>
          </a:p>
        </p:txBody>
      </p:sp>
      <p:sp>
        <p:nvSpPr>
          <p:cNvPr id="8"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9"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31008DB-C763-49B2-A883-699595D6DC93}" type="slidenum">
              <a:rPr lang="en-US" altLang="zh-CN"/>
              <a:pPr>
                <a:defRPr/>
              </a:pPr>
              <a:t>‹#›</a:t>
            </a:fld>
            <a:endParaRPr lang="en-US" altLang="zh-CN"/>
          </a:p>
        </p:txBody>
      </p:sp>
    </p:spTree>
    <p:extLst>
      <p:ext uri="{BB962C8B-B14F-4D97-AF65-F5344CB8AC3E}">
        <p14:creationId xmlns:p14="http://schemas.microsoft.com/office/powerpoint/2010/main" val="63732600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0E2925A-8DD1-4D8E-9CE7-9CDA9613F144}" type="datetime1">
              <a:rPr lang="en-US" altLang="zh-CN"/>
              <a:pPr>
                <a:defRPr/>
              </a:pPr>
              <a:t>9/5/2024</a:t>
            </a:fld>
            <a:endParaRPr lang="en-US" altLang="zh-CN"/>
          </a:p>
        </p:txBody>
      </p:sp>
      <p:sp>
        <p:nvSpPr>
          <p:cNvPr id="4"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5"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FABE412-7C46-4266-A67C-F9B8A40BC8C3}" type="slidenum">
              <a:rPr lang="en-US" altLang="zh-CN"/>
              <a:pPr>
                <a:defRPr/>
              </a:pPr>
              <a:t>‹#›</a:t>
            </a:fld>
            <a:endParaRPr lang="en-US" altLang="zh-CN"/>
          </a:p>
        </p:txBody>
      </p:sp>
    </p:spTree>
    <p:extLst>
      <p:ext uri="{BB962C8B-B14F-4D97-AF65-F5344CB8AC3E}">
        <p14:creationId xmlns:p14="http://schemas.microsoft.com/office/powerpoint/2010/main" val="312955877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2F5E2B1-D463-4788-9FE7-22377C4D2AD9}" type="datetime1">
              <a:rPr lang="en-US" altLang="zh-CN"/>
              <a:pPr>
                <a:defRPr/>
              </a:pPr>
              <a:t>9/5/2024</a:t>
            </a:fld>
            <a:endParaRPr lang="en-US" altLang="zh-CN"/>
          </a:p>
        </p:txBody>
      </p:sp>
      <p:sp>
        <p:nvSpPr>
          <p:cNvPr id="3"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4"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4FD88AD-1994-42F0-ADB7-7FA73FD61FCB}" type="slidenum">
              <a:rPr lang="en-US" altLang="zh-CN"/>
              <a:pPr>
                <a:defRPr/>
              </a:pPr>
              <a:t>‹#›</a:t>
            </a:fld>
            <a:endParaRPr lang="en-US" altLang="zh-CN"/>
          </a:p>
        </p:txBody>
      </p:sp>
    </p:spTree>
    <p:extLst>
      <p:ext uri="{BB962C8B-B14F-4D97-AF65-F5344CB8AC3E}">
        <p14:creationId xmlns:p14="http://schemas.microsoft.com/office/powerpoint/2010/main" val="666755959"/>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794B0C0D-772E-49B4-9397-17BD37EE3A89}" type="datetime1">
              <a:rPr lang="en-US" altLang="zh-CN"/>
              <a:pPr>
                <a:defRPr/>
              </a:pPr>
              <a:t>9/5/2024</a:t>
            </a:fld>
            <a:endParaRPr lang="en-US" altLang="zh-CN"/>
          </a:p>
        </p:txBody>
      </p:sp>
      <p:sp>
        <p:nvSpPr>
          <p:cNvPr id="6"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7"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47DFC60E-0FA1-4BFC-97F8-5BFDDB3F1191}" type="slidenum">
              <a:rPr lang="en-US" altLang="zh-CN"/>
              <a:pPr>
                <a:defRPr/>
              </a:pPr>
              <a:t>‹#›</a:t>
            </a:fld>
            <a:endParaRPr lang="en-US" altLang="zh-CN"/>
          </a:p>
        </p:txBody>
      </p:sp>
    </p:spTree>
    <p:extLst>
      <p:ext uri="{BB962C8B-B14F-4D97-AF65-F5344CB8AC3E}">
        <p14:creationId xmlns:p14="http://schemas.microsoft.com/office/powerpoint/2010/main" val="277596252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6"/>
          <p:cNvSpPr>
            <a:spLocks noGrp="1" noChangeArrowheads="1"/>
          </p:cNvSpPr>
          <p:nvPr>
            <p:ph type="dt" sz="half" idx="10"/>
          </p:nvPr>
        </p:nvSpPr>
        <p:spPr>
          <a:xfrm>
            <a:off x="9144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E5B5DAF-1ECC-45FE-AD2B-F4EE15D4F46E}" type="datetime1">
              <a:rPr lang="en-US" altLang="zh-CN"/>
              <a:pPr>
                <a:defRPr/>
              </a:pPr>
              <a:t>9/5/2024</a:t>
            </a:fld>
            <a:endParaRPr lang="en-US" altLang="zh-CN"/>
          </a:p>
        </p:txBody>
      </p:sp>
      <p:sp>
        <p:nvSpPr>
          <p:cNvPr id="6" name="Rectangle 17"/>
          <p:cNvSpPr>
            <a:spLocks noGrp="1" noChangeArrowheads="1"/>
          </p:cNvSpPr>
          <p:nvPr>
            <p:ph type="ftr" sz="quarter" idx="11"/>
          </p:nvPr>
        </p:nvSpPr>
        <p:spPr>
          <a:xfrm>
            <a:off x="4165600" y="6248400"/>
            <a:ext cx="3860800" cy="457200"/>
          </a:xfrm>
          <a:prstGeom prst="rect">
            <a:avLst/>
          </a:prstGeom>
        </p:spPr>
        <p:txBody>
          <a:bodyPr/>
          <a:lstStyle>
            <a:lvl1pPr>
              <a:defRPr>
                <a:latin typeface="Times New Roman" pitchFamily="18" charset="0"/>
                <a:ea typeface="+mn-ea"/>
                <a:cs typeface="+mn-cs"/>
              </a:defRPr>
            </a:lvl1pPr>
          </a:lstStyle>
          <a:p>
            <a:pPr>
              <a:defRPr/>
            </a:pPr>
            <a:r>
              <a:rPr lang="en-US"/>
              <a:t>UCLA VLSICAD LAB</a:t>
            </a:r>
          </a:p>
        </p:txBody>
      </p:sp>
      <p:sp>
        <p:nvSpPr>
          <p:cNvPr id="7" name="Rectangle 18"/>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0539907-9832-4D9E-9306-B634CC7CCE73}" type="slidenum">
              <a:rPr lang="en-US" altLang="zh-CN"/>
              <a:pPr>
                <a:defRPr/>
              </a:pPr>
              <a:t>‹#›</a:t>
            </a:fld>
            <a:endParaRPr lang="en-US" altLang="zh-CN"/>
          </a:p>
        </p:txBody>
      </p:sp>
    </p:spTree>
    <p:extLst>
      <p:ext uri="{BB962C8B-B14F-4D97-AF65-F5344CB8AC3E}">
        <p14:creationId xmlns:p14="http://schemas.microsoft.com/office/powerpoint/2010/main" val="1464532763"/>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8"/>
          <p:cNvSpPr txBox="1">
            <a:spLocks noChangeArrowheads="1"/>
          </p:cNvSpPr>
          <p:nvPr userDrawn="1"/>
        </p:nvSpPr>
        <p:spPr bwMode="auto">
          <a:xfrm>
            <a:off x="9547493" y="6474892"/>
            <a:ext cx="2540000" cy="3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itchFamily="18" charset="0"/>
                <a:ea typeface="MS PGothic" pitchFamily="34" charset="-128"/>
              </a:defRPr>
            </a:lvl1pPr>
            <a:lvl2pPr marL="742950" indent="-285750" eaLnBrk="0" hangingPunct="0">
              <a:defRPr sz="1400" b="1">
                <a:solidFill>
                  <a:schemeClr val="tx1"/>
                </a:solidFill>
                <a:latin typeface="Times New Roman" pitchFamily="18" charset="0"/>
                <a:ea typeface="MS PGothic" pitchFamily="34" charset="-128"/>
              </a:defRPr>
            </a:lvl2pPr>
            <a:lvl3pPr marL="1143000" indent="-228600" eaLnBrk="0" hangingPunct="0">
              <a:defRPr sz="1400" b="1">
                <a:solidFill>
                  <a:schemeClr val="tx1"/>
                </a:solidFill>
                <a:latin typeface="Times New Roman" pitchFamily="18" charset="0"/>
                <a:ea typeface="MS PGothic" pitchFamily="34" charset="-128"/>
              </a:defRPr>
            </a:lvl3pPr>
            <a:lvl4pPr marL="1600200" indent="-228600" eaLnBrk="0" hangingPunct="0">
              <a:defRPr sz="1400" b="1">
                <a:solidFill>
                  <a:schemeClr val="tx1"/>
                </a:solidFill>
                <a:latin typeface="Times New Roman" pitchFamily="18" charset="0"/>
                <a:ea typeface="MS PGothic" pitchFamily="34" charset="-128"/>
              </a:defRPr>
            </a:lvl4pPr>
            <a:lvl5pPr marL="2057400" indent="-228600" eaLnBrk="0" hangingPunct="0">
              <a:defRPr sz="1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9pPr>
          </a:lstStyle>
          <a:p>
            <a:pPr algn="r" eaLnBrk="1" hangingPunct="1">
              <a:defRPr/>
            </a:pPr>
            <a:fld id="{42BEB587-EB7F-4838-B1D2-3EE0E276DC78}" type="slidenum">
              <a:rPr lang="en-US" altLang="zh-CN" sz="1600" b="0" i="0" smtClean="0">
                <a:latin typeface="Inconsolata Medium" pitchFamily="49" charset="77"/>
                <a:ea typeface="Inconsolata Medium" pitchFamily="49" charset="77"/>
              </a:rPr>
              <a:pPr algn="r" eaLnBrk="1" hangingPunct="1">
                <a:defRPr/>
              </a:pPr>
              <a:t>‹#›</a:t>
            </a:fld>
            <a:endParaRPr lang="en-US" altLang="zh-CN" sz="1600" b="0" i="0" dirty="0">
              <a:latin typeface="Inconsolata Medium" pitchFamily="49" charset="77"/>
              <a:ea typeface="Inconsolata Medium" pitchFamily="49" charset="77"/>
            </a:endParaRPr>
          </a:p>
        </p:txBody>
      </p:sp>
      <p:sp>
        <p:nvSpPr>
          <p:cNvPr id="958466" name="Rectangle 2"/>
          <p:cNvSpPr>
            <a:spLocks noGrp="1" noChangeArrowheads="1"/>
          </p:cNvSpPr>
          <p:nvPr>
            <p:ph type="title"/>
          </p:nvPr>
        </p:nvSpPr>
        <p:spPr bwMode="auto">
          <a:xfrm>
            <a:off x="144001" y="218654"/>
            <a:ext cx="11209553" cy="6731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ltLang="zh-CN" dirty="0"/>
              <a:t>Slide Title</a:t>
            </a:r>
          </a:p>
        </p:txBody>
      </p:sp>
      <p:sp>
        <p:nvSpPr>
          <p:cNvPr id="958467" name="Rectangle 3"/>
          <p:cNvSpPr>
            <a:spLocks noGrp="1" noChangeArrowheads="1"/>
          </p:cNvSpPr>
          <p:nvPr>
            <p:ph type="body" idx="1"/>
          </p:nvPr>
        </p:nvSpPr>
        <p:spPr bwMode="auto">
          <a:xfrm>
            <a:off x="144000" y="1088246"/>
            <a:ext cx="11872187" cy="538664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CN" dirty="0"/>
              <a:t>Body Text</a:t>
            </a:r>
          </a:p>
          <a:p>
            <a:pPr lvl="1"/>
            <a:r>
              <a:rPr lang="en-US" altLang="zh-CN" dirty="0"/>
              <a:t>Second Level</a:t>
            </a:r>
          </a:p>
          <a:p>
            <a:pPr lvl="2"/>
            <a:r>
              <a:rPr lang="en-US" altLang="zh-CN" dirty="0"/>
              <a:t>Third Level</a:t>
            </a:r>
          </a:p>
        </p:txBody>
      </p:sp>
      <p:sp>
        <p:nvSpPr>
          <p:cNvPr id="7" name="Rectangle 6">
            <a:extLst>
              <a:ext uri="{FF2B5EF4-FFF2-40B4-BE49-F238E27FC236}">
                <a16:creationId xmlns:a16="http://schemas.microsoft.com/office/drawing/2014/main" id="{0283E540-0FB0-734B-91AB-293A68E7506F}"/>
              </a:ext>
            </a:extLst>
          </p:cNvPr>
          <p:cNvSpPr/>
          <p:nvPr userDrawn="1"/>
        </p:nvSpPr>
        <p:spPr bwMode="auto">
          <a:xfrm>
            <a:off x="-1" y="900000"/>
            <a:ext cx="12192000" cy="144000"/>
          </a:xfrm>
          <a:prstGeom prst="rect">
            <a:avLst/>
          </a:prstGeom>
          <a:solidFill>
            <a:srgbClr val="991C2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dirty="0">
              <a:ln>
                <a:noFill/>
              </a:ln>
              <a:solidFill>
                <a:schemeClr val="tx1"/>
              </a:solidFill>
              <a:effectLst/>
              <a:latin typeface="Times New Roman" charset="0"/>
            </a:endParaRPr>
          </a:p>
        </p:txBody>
      </p:sp>
      <p:pic>
        <p:nvPicPr>
          <p:cNvPr id="8" name="Picture 7" descr="A picture containing drawing&#10;&#10;Description automatically generated">
            <a:extLst>
              <a:ext uri="{FF2B5EF4-FFF2-40B4-BE49-F238E27FC236}">
                <a16:creationId xmlns:a16="http://schemas.microsoft.com/office/drawing/2014/main" id="{C768F01C-D1A5-2F42-8DA3-E360E32EAA2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739873" y="900000"/>
            <a:ext cx="450735" cy="147600"/>
          </a:xfrm>
          <a:prstGeom prst="rect">
            <a:avLst/>
          </a:prstGeom>
        </p:spPr>
      </p:pic>
      <p:sp>
        <p:nvSpPr>
          <p:cNvPr id="2" name="Rectangle 1">
            <a:extLst>
              <a:ext uri="{FF2B5EF4-FFF2-40B4-BE49-F238E27FC236}">
                <a16:creationId xmlns:a16="http://schemas.microsoft.com/office/drawing/2014/main" id="{09562C58-F911-EB45-BBA1-7E3E67503181}"/>
              </a:ext>
            </a:extLst>
          </p:cNvPr>
          <p:cNvSpPr/>
          <p:nvPr userDrawn="1"/>
        </p:nvSpPr>
        <p:spPr bwMode="auto">
          <a:xfrm>
            <a:off x="11651525" y="900000"/>
            <a:ext cx="88348" cy="144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451795390"/>
      </p:ext>
    </p:extLst>
  </p:cSld>
  <p:clrMap bg1="lt1" tx1="dk1" bg2="lt2" tx2="dk2" accent1="accent1" accent2="accent2" accent3="accent3" accent4="accent4" accent5="accent5" accent6="accent6" hlink="hlink" folHlink="folHlink"/>
  <p:sldLayoutIdLst>
    <p:sldLayoutId id="2147487447" r:id="rId1"/>
    <p:sldLayoutId id="2147487448" r:id="rId2"/>
    <p:sldLayoutId id="2147487449" r:id="rId3"/>
    <p:sldLayoutId id="2147487450" r:id="rId4"/>
    <p:sldLayoutId id="2147487451" r:id="rId5"/>
    <p:sldLayoutId id="2147487452" r:id="rId6"/>
    <p:sldLayoutId id="2147487453" r:id="rId7"/>
    <p:sldLayoutId id="2147487454" r:id="rId8"/>
    <p:sldLayoutId id="2147487455" r:id="rId9"/>
    <p:sldLayoutId id="2147487456" r:id="rId10"/>
    <p:sldLayoutId id="2147487457" r:id="rId11"/>
  </p:sldLayoutIdLst>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hf hdr="0"/>
  <p:txStyles>
    <p:titleStyle>
      <a:lvl1pPr algn="l" rtl="0" eaLnBrk="0" fontAlgn="base" hangingPunct="0">
        <a:lnSpc>
          <a:spcPct val="90000"/>
        </a:lnSpc>
        <a:spcBef>
          <a:spcPct val="0"/>
        </a:spcBef>
        <a:spcAft>
          <a:spcPct val="0"/>
        </a:spcAft>
        <a:defRPr sz="3400" b="1" i="1">
          <a:solidFill>
            <a:schemeClr val="hlink"/>
          </a:solidFill>
          <a:effectLst/>
          <a:latin typeface="+mj-lt"/>
          <a:ea typeface="MS PGothic" pitchFamily="34" charset="-128"/>
          <a:cs typeface="MS PGothic" charset="0"/>
        </a:defRPr>
      </a:lvl1pPr>
      <a:lvl2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ea typeface="MS PGothic" pitchFamily="34" charset="-128"/>
          <a:cs typeface="MS PGothic" charset="0"/>
        </a:defRPr>
      </a:lvl2pPr>
      <a:lvl3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ea typeface="MS PGothic" pitchFamily="34" charset="-128"/>
          <a:cs typeface="MS PGothic" charset="0"/>
        </a:defRPr>
      </a:lvl3pPr>
      <a:lvl4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ea typeface="MS PGothic" pitchFamily="34" charset="-128"/>
          <a:cs typeface="MS PGothic" charset="0"/>
        </a:defRPr>
      </a:lvl4pPr>
      <a:lvl5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ea typeface="MS PGothic" pitchFamily="34" charset="-128"/>
          <a:cs typeface="MS PGothic" charset="0"/>
        </a:defRPr>
      </a:lvl5pPr>
      <a:lvl6pPr marL="4572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6pPr>
      <a:lvl7pPr marL="9144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7pPr>
      <a:lvl8pPr marL="13716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8pPr>
      <a:lvl9pPr marL="18288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9pPr>
    </p:titleStyle>
    <p:bodyStyle>
      <a:lvl1pPr marL="0" indent="0" algn="l" rtl="0" eaLnBrk="0" fontAlgn="base" hangingPunct="0">
        <a:lnSpc>
          <a:spcPct val="100000"/>
        </a:lnSpc>
        <a:spcBef>
          <a:spcPts val="1000"/>
        </a:spcBef>
        <a:spcAft>
          <a:spcPct val="0"/>
        </a:spcAft>
        <a:buClr>
          <a:srgbClr val="660066"/>
        </a:buClr>
        <a:buSzPct val="75000"/>
        <a:buFont typeface="Monotype Sorts" charset="2"/>
        <a:buNone/>
        <a:defRPr sz="2800" b="1">
          <a:solidFill>
            <a:schemeClr val="tx1"/>
          </a:solidFill>
          <a:effectLst/>
          <a:latin typeface="+mn-lt"/>
          <a:ea typeface="MS PGothic" pitchFamily="34" charset="-128"/>
          <a:cs typeface="MS PGothic" charset="0"/>
        </a:defRPr>
      </a:lvl1pPr>
      <a:lvl2pPr marL="450000" indent="-234000" algn="l" rtl="0" eaLnBrk="0" fontAlgn="base" hangingPunct="0">
        <a:lnSpc>
          <a:spcPct val="100000"/>
        </a:lnSpc>
        <a:spcBef>
          <a:spcPts val="800"/>
        </a:spcBef>
        <a:spcAft>
          <a:spcPct val="0"/>
        </a:spcAft>
        <a:buClr>
          <a:schemeClr val="hlink"/>
        </a:buClr>
        <a:buFont typeface="Wingdings" pitchFamily="2" charset="2"/>
        <a:buChar char="§"/>
        <a:defRPr sz="2400" b="1">
          <a:solidFill>
            <a:srgbClr val="1F366F"/>
          </a:solidFill>
          <a:effectLst/>
          <a:latin typeface="+mn-lt"/>
          <a:ea typeface="MS PGothic" pitchFamily="34" charset="-128"/>
          <a:cs typeface="MS PGothic" charset="0"/>
        </a:defRPr>
      </a:lvl2pPr>
      <a:lvl3pPr marL="720000" indent="-234000" algn="l" rtl="0" eaLnBrk="0" fontAlgn="base" hangingPunct="0">
        <a:lnSpc>
          <a:spcPct val="100000"/>
        </a:lnSpc>
        <a:spcBef>
          <a:spcPts val="800"/>
        </a:spcBef>
        <a:spcAft>
          <a:spcPct val="0"/>
        </a:spcAft>
        <a:buClr>
          <a:srgbClr val="0033CC"/>
        </a:buClr>
        <a:buSzPct val="120000"/>
        <a:buChar char="•"/>
        <a:defRPr sz="2200" b="1">
          <a:solidFill>
            <a:srgbClr val="333333"/>
          </a:solidFill>
          <a:effectLst/>
          <a:latin typeface="+mn-lt"/>
          <a:ea typeface="MS PGothic" pitchFamily="34" charset="-128"/>
          <a:cs typeface="MS PGothic" charset="0"/>
        </a:defRPr>
      </a:lvl3pPr>
      <a:lvl4pPr marL="1600200" indent="-228600" algn="l" rtl="0" eaLnBrk="0" fontAlgn="base" hangingPunct="0">
        <a:spcBef>
          <a:spcPct val="20000"/>
        </a:spcBef>
        <a:spcAft>
          <a:spcPct val="0"/>
        </a:spcAft>
        <a:buClr>
          <a:srgbClr val="5F5F5F"/>
        </a:buClr>
        <a:buSzPct val="40000"/>
        <a:buFont typeface="Monotype Sorts" charset="2"/>
        <a:buChar char="u"/>
        <a:defRPr sz="2000">
          <a:solidFill>
            <a:schemeClr val="tx1"/>
          </a:solidFill>
          <a:effectLst>
            <a:outerShdw blurRad="38100" dist="38100" dir="2700000" algn="tl">
              <a:srgbClr val="C0C0C0"/>
            </a:outerShdw>
          </a:effectLst>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8"/>
          <p:cNvSpPr txBox="1">
            <a:spLocks noChangeArrowheads="1"/>
          </p:cNvSpPr>
          <p:nvPr userDrawn="1"/>
        </p:nvSpPr>
        <p:spPr bwMode="auto">
          <a:xfrm>
            <a:off x="9547493" y="6474892"/>
            <a:ext cx="2540000" cy="3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400" b="1">
                <a:solidFill>
                  <a:schemeClr val="tx1"/>
                </a:solidFill>
                <a:latin typeface="Times New Roman" pitchFamily="18" charset="0"/>
                <a:ea typeface="MS PGothic" pitchFamily="34" charset="-128"/>
              </a:defRPr>
            </a:lvl1pPr>
            <a:lvl2pPr marL="742950" indent="-285750" eaLnBrk="0" hangingPunct="0">
              <a:defRPr sz="1400" b="1">
                <a:solidFill>
                  <a:schemeClr val="tx1"/>
                </a:solidFill>
                <a:latin typeface="Times New Roman" pitchFamily="18" charset="0"/>
                <a:ea typeface="MS PGothic" pitchFamily="34" charset="-128"/>
              </a:defRPr>
            </a:lvl2pPr>
            <a:lvl3pPr marL="1143000" indent="-228600" eaLnBrk="0" hangingPunct="0">
              <a:defRPr sz="1400" b="1">
                <a:solidFill>
                  <a:schemeClr val="tx1"/>
                </a:solidFill>
                <a:latin typeface="Times New Roman" pitchFamily="18" charset="0"/>
                <a:ea typeface="MS PGothic" pitchFamily="34" charset="-128"/>
              </a:defRPr>
            </a:lvl3pPr>
            <a:lvl4pPr marL="1600200" indent="-228600" eaLnBrk="0" hangingPunct="0">
              <a:defRPr sz="1400" b="1">
                <a:solidFill>
                  <a:schemeClr val="tx1"/>
                </a:solidFill>
                <a:latin typeface="Times New Roman" pitchFamily="18" charset="0"/>
                <a:ea typeface="MS PGothic" pitchFamily="34" charset="-128"/>
              </a:defRPr>
            </a:lvl4pPr>
            <a:lvl5pPr marL="2057400" indent="-228600" eaLnBrk="0" hangingPunct="0">
              <a:defRPr sz="1400" b="1">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1400" b="1">
                <a:solidFill>
                  <a:schemeClr val="tx1"/>
                </a:solidFill>
                <a:latin typeface="Times New Roman" pitchFamily="18" charset="0"/>
                <a:ea typeface="MS PGothic" pitchFamily="34" charset="-128"/>
              </a:defRPr>
            </a:lvl9pPr>
          </a:lstStyle>
          <a:p>
            <a:pPr algn="r" eaLnBrk="1" hangingPunct="1">
              <a:defRPr/>
            </a:pPr>
            <a:fld id="{42BEB587-EB7F-4838-B1D2-3EE0E276DC78}" type="slidenum">
              <a:rPr lang="en-US" altLang="zh-CN" sz="1600" smtClean="0"/>
              <a:pPr algn="r" eaLnBrk="1" hangingPunct="1">
                <a:defRPr/>
              </a:pPr>
              <a:t>‹#›</a:t>
            </a:fld>
            <a:endParaRPr lang="en-US" altLang="zh-CN" sz="1600" dirty="0"/>
          </a:p>
        </p:txBody>
      </p:sp>
      <p:sp>
        <p:nvSpPr>
          <p:cNvPr id="958466" name="Rectangle 2"/>
          <p:cNvSpPr>
            <a:spLocks noGrp="1" noChangeArrowheads="1"/>
          </p:cNvSpPr>
          <p:nvPr>
            <p:ph type="title"/>
          </p:nvPr>
        </p:nvSpPr>
        <p:spPr bwMode="auto">
          <a:xfrm>
            <a:off x="144001" y="218654"/>
            <a:ext cx="11209553" cy="6731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ltLang="zh-CN" dirty="0"/>
              <a:t>Slide Title</a:t>
            </a:r>
          </a:p>
        </p:txBody>
      </p:sp>
      <p:sp>
        <p:nvSpPr>
          <p:cNvPr id="958467" name="Rectangle 3"/>
          <p:cNvSpPr>
            <a:spLocks noGrp="1" noChangeArrowheads="1"/>
          </p:cNvSpPr>
          <p:nvPr>
            <p:ph type="body" idx="1"/>
          </p:nvPr>
        </p:nvSpPr>
        <p:spPr bwMode="auto">
          <a:xfrm>
            <a:off x="144000" y="1088246"/>
            <a:ext cx="11872187" cy="538664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CN" dirty="0"/>
              <a:t>Body Text</a:t>
            </a:r>
          </a:p>
          <a:p>
            <a:pPr lvl="1"/>
            <a:r>
              <a:rPr lang="en-US" altLang="zh-CN" dirty="0"/>
              <a:t>Second Level</a:t>
            </a:r>
          </a:p>
          <a:p>
            <a:pPr lvl="2"/>
            <a:r>
              <a:rPr lang="en-US" altLang="zh-CN" dirty="0"/>
              <a:t>Third Level</a:t>
            </a:r>
          </a:p>
        </p:txBody>
      </p:sp>
      <p:sp>
        <p:nvSpPr>
          <p:cNvPr id="7" name="Rectangle 6">
            <a:extLst>
              <a:ext uri="{FF2B5EF4-FFF2-40B4-BE49-F238E27FC236}">
                <a16:creationId xmlns:a16="http://schemas.microsoft.com/office/drawing/2014/main" id="{0283E540-0FB0-734B-91AB-293A68E7506F}"/>
              </a:ext>
            </a:extLst>
          </p:cNvPr>
          <p:cNvSpPr/>
          <p:nvPr userDrawn="1"/>
        </p:nvSpPr>
        <p:spPr bwMode="auto">
          <a:xfrm>
            <a:off x="-1" y="900000"/>
            <a:ext cx="12192000" cy="144000"/>
          </a:xfrm>
          <a:prstGeom prst="rect">
            <a:avLst/>
          </a:prstGeom>
          <a:solidFill>
            <a:srgbClr val="991C2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dirty="0">
              <a:ln>
                <a:noFill/>
              </a:ln>
              <a:solidFill>
                <a:schemeClr val="tx1"/>
              </a:solidFill>
              <a:effectLst/>
              <a:latin typeface="Times New Roman" charset="0"/>
            </a:endParaRPr>
          </a:p>
        </p:txBody>
      </p:sp>
      <p:pic>
        <p:nvPicPr>
          <p:cNvPr id="8" name="Picture 7" descr="A picture containing drawing&#10;&#10;Description automatically generated">
            <a:extLst>
              <a:ext uri="{FF2B5EF4-FFF2-40B4-BE49-F238E27FC236}">
                <a16:creationId xmlns:a16="http://schemas.microsoft.com/office/drawing/2014/main" id="{C768F01C-D1A5-2F42-8DA3-E360E32EAA2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739873" y="900000"/>
            <a:ext cx="450735" cy="147600"/>
          </a:xfrm>
          <a:prstGeom prst="rect">
            <a:avLst/>
          </a:prstGeom>
        </p:spPr>
      </p:pic>
      <p:sp>
        <p:nvSpPr>
          <p:cNvPr id="2" name="Rectangle 1">
            <a:extLst>
              <a:ext uri="{FF2B5EF4-FFF2-40B4-BE49-F238E27FC236}">
                <a16:creationId xmlns:a16="http://schemas.microsoft.com/office/drawing/2014/main" id="{09562C58-F911-EB45-BBA1-7E3E67503181}"/>
              </a:ext>
            </a:extLst>
          </p:cNvPr>
          <p:cNvSpPr/>
          <p:nvPr userDrawn="1"/>
        </p:nvSpPr>
        <p:spPr bwMode="auto">
          <a:xfrm>
            <a:off x="11651525" y="900000"/>
            <a:ext cx="88348" cy="144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2611462143"/>
      </p:ext>
    </p:extLst>
  </p:cSld>
  <p:clrMap bg1="lt1" tx1="dk1" bg2="lt2" tx2="dk2" accent1="accent1" accent2="accent2" accent3="accent3" accent4="accent4" accent5="accent5" accent6="accent6" hlink="hlink" folHlink="folHlink"/>
  <p:sldLayoutIdLst>
    <p:sldLayoutId id="2147487459" r:id="rId1"/>
    <p:sldLayoutId id="2147487460" r:id="rId2"/>
    <p:sldLayoutId id="2147487461" r:id="rId3"/>
    <p:sldLayoutId id="2147487462" r:id="rId4"/>
    <p:sldLayoutId id="2147487463" r:id="rId5"/>
    <p:sldLayoutId id="2147487464" r:id="rId6"/>
    <p:sldLayoutId id="2147487465" r:id="rId7"/>
    <p:sldLayoutId id="2147487466" r:id="rId8"/>
    <p:sldLayoutId id="2147487467" r:id="rId9"/>
    <p:sldLayoutId id="2147487468" r:id="rId10"/>
    <p:sldLayoutId id="2147487469" r:id="rId11"/>
  </p:sldLayoutIdLst>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hf hdr="0"/>
  <p:txStyles>
    <p:titleStyle>
      <a:lvl1pPr algn="l" rtl="0" eaLnBrk="0" fontAlgn="base" hangingPunct="0">
        <a:lnSpc>
          <a:spcPct val="90000"/>
        </a:lnSpc>
        <a:spcBef>
          <a:spcPct val="0"/>
        </a:spcBef>
        <a:spcAft>
          <a:spcPct val="0"/>
        </a:spcAft>
        <a:defRPr sz="3400" b="1" i="1">
          <a:solidFill>
            <a:schemeClr val="hlink"/>
          </a:solidFill>
          <a:effectLst/>
          <a:latin typeface="+mj-lt"/>
          <a:ea typeface="MS PGothic" pitchFamily="34" charset="-128"/>
          <a:cs typeface="MS PGothic" charset="0"/>
        </a:defRPr>
      </a:lvl1pPr>
      <a:lvl2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ea typeface="MS PGothic" pitchFamily="34" charset="-128"/>
          <a:cs typeface="MS PGothic" charset="0"/>
        </a:defRPr>
      </a:lvl2pPr>
      <a:lvl3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ea typeface="MS PGothic" pitchFamily="34" charset="-128"/>
          <a:cs typeface="MS PGothic" charset="0"/>
        </a:defRPr>
      </a:lvl3pPr>
      <a:lvl4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ea typeface="MS PGothic" pitchFamily="34" charset="-128"/>
          <a:cs typeface="MS PGothic" charset="0"/>
        </a:defRPr>
      </a:lvl4pPr>
      <a:lvl5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ea typeface="MS PGothic" pitchFamily="34" charset="-128"/>
          <a:cs typeface="MS PGothic" charset="0"/>
        </a:defRPr>
      </a:lvl5pPr>
      <a:lvl6pPr marL="4572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6pPr>
      <a:lvl7pPr marL="9144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7pPr>
      <a:lvl8pPr marL="13716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8pPr>
      <a:lvl9pPr marL="1828800"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itchFamily="34" charset="0"/>
        </a:defRPr>
      </a:lvl9pPr>
    </p:titleStyle>
    <p:bodyStyle>
      <a:lvl1pPr marL="0" indent="0" algn="l" rtl="0" eaLnBrk="0" fontAlgn="base" hangingPunct="0">
        <a:lnSpc>
          <a:spcPct val="100000"/>
        </a:lnSpc>
        <a:spcBef>
          <a:spcPts val="1000"/>
        </a:spcBef>
        <a:spcAft>
          <a:spcPct val="0"/>
        </a:spcAft>
        <a:buClr>
          <a:srgbClr val="660066"/>
        </a:buClr>
        <a:buSzPct val="75000"/>
        <a:buFont typeface="Monotype Sorts" charset="2"/>
        <a:buNone/>
        <a:defRPr sz="2800" b="1">
          <a:solidFill>
            <a:schemeClr val="tx1"/>
          </a:solidFill>
          <a:effectLst/>
          <a:latin typeface="+mn-lt"/>
          <a:ea typeface="MS PGothic" pitchFamily="34" charset="-128"/>
          <a:cs typeface="MS PGothic" charset="0"/>
        </a:defRPr>
      </a:lvl1pPr>
      <a:lvl2pPr marL="450000" indent="-234000" algn="l" rtl="0" eaLnBrk="0" fontAlgn="base" hangingPunct="0">
        <a:lnSpc>
          <a:spcPct val="100000"/>
        </a:lnSpc>
        <a:spcBef>
          <a:spcPts val="800"/>
        </a:spcBef>
        <a:spcAft>
          <a:spcPct val="0"/>
        </a:spcAft>
        <a:buClr>
          <a:schemeClr val="hlink"/>
        </a:buClr>
        <a:buFont typeface="Wingdings" pitchFamily="2" charset="2"/>
        <a:buChar char="§"/>
        <a:defRPr sz="2400" b="1">
          <a:solidFill>
            <a:srgbClr val="1F366F"/>
          </a:solidFill>
          <a:effectLst/>
          <a:latin typeface="+mn-lt"/>
          <a:ea typeface="MS PGothic" pitchFamily="34" charset="-128"/>
          <a:cs typeface="MS PGothic" charset="0"/>
        </a:defRPr>
      </a:lvl2pPr>
      <a:lvl3pPr marL="720000" indent="-234000" algn="l" rtl="0" eaLnBrk="0" fontAlgn="base" hangingPunct="0">
        <a:lnSpc>
          <a:spcPct val="100000"/>
        </a:lnSpc>
        <a:spcBef>
          <a:spcPts val="800"/>
        </a:spcBef>
        <a:spcAft>
          <a:spcPct val="0"/>
        </a:spcAft>
        <a:buClr>
          <a:srgbClr val="0033CC"/>
        </a:buClr>
        <a:buSzPct val="120000"/>
        <a:buChar char="•"/>
        <a:defRPr sz="2200" b="1">
          <a:solidFill>
            <a:srgbClr val="333333"/>
          </a:solidFill>
          <a:effectLst/>
          <a:latin typeface="+mn-lt"/>
          <a:ea typeface="MS PGothic" pitchFamily="34" charset="-128"/>
          <a:cs typeface="MS PGothic" charset="0"/>
        </a:defRPr>
      </a:lvl3pPr>
      <a:lvl4pPr marL="1600200" indent="-228600" algn="l" rtl="0" eaLnBrk="0" fontAlgn="base" hangingPunct="0">
        <a:spcBef>
          <a:spcPct val="20000"/>
        </a:spcBef>
        <a:spcAft>
          <a:spcPct val="0"/>
        </a:spcAft>
        <a:buClr>
          <a:srgbClr val="5F5F5F"/>
        </a:buClr>
        <a:buSzPct val="40000"/>
        <a:buFont typeface="Monotype Sorts" charset="2"/>
        <a:buChar char="u"/>
        <a:defRPr sz="2000">
          <a:solidFill>
            <a:schemeClr val="tx1"/>
          </a:solidFill>
          <a:effectLst>
            <a:outerShdw blurRad="38100" dist="38100" dir="2700000" algn="tl">
              <a:srgbClr val="C0C0C0"/>
            </a:outerShdw>
          </a:effectLst>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moazin_khatti@sfu.ca" TargetMode="External"/><Relationship Id="rId5" Type="http://schemas.openxmlformats.org/officeDocument/2006/relationships/hyperlink" Target="NULL" TargetMode="External"/><Relationship Id="rId4" Type="http://schemas.openxmlformats.org/officeDocument/2006/relationships/hyperlink" Target="NULL"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2.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2.png"/><Relationship Id="rId5" Type="http://schemas.openxmlformats.org/officeDocument/2006/relationships/image" Target="../media/image14.jpe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13.jp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5.jpg"/><Relationship Id="rId5" Type="http://schemas.openxmlformats.org/officeDocument/2006/relationships/image" Target="../media/image17.jp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18.png"/><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9.png"/><Relationship Id="rId2" Type="http://schemas.microsoft.com/office/2007/relationships/media" Target="../media/media1.mp4"/><Relationship Id="rId1" Type="http://schemas.openxmlformats.org/officeDocument/2006/relationships/tags" Target="../tags/tag26.xml"/><Relationship Id="rId6" Type="http://schemas.openxmlformats.org/officeDocument/2006/relationships/image" Target="../media/image16.jp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20.png"/><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2.jpg"/><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20.png"/><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video" Target="../media/media2.mp4"/><Relationship Id="rId7" Type="http://schemas.openxmlformats.org/officeDocument/2006/relationships/image" Target="../media/image20.png"/><Relationship Id="rId2" Type="http://schemas.microsoft.com/office/2007/relationships/media" Target="../media/media2.mp4"/><Relationship Id="rId1" Type="http://schemas.openxmlformats.org/officeDocument/2006/relationships/tags" Target="../tags/tag31.xml"/><Relationship Id="rId6" Type="http://schemas.openxmlformats.org/officeDocument/2006/relationships/image" Target="../media/image22.jpg"/><Relationship Id="rId5" Type="http://schemas.openxmlformats.org/officeDocument/2006/relationships/notesSlide" Target="../notesSlides/notesSlide32.xml"/><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5.gif"/><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25.png"/><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25.png"/><Relationship Id="rId4" Type="http://schemas.openxmlformats.org/officeDocument/2006/relationships/image" Target="../media/image24.gi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2.jpg"/><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26.jp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chart" Target="../charts/char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chart" Target="../charts/char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chart" Target="../charts/char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chart" Target="../charts/chart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gi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chart" Target="../charts/chart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5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notesSlide" Target="../notesSlides/notesSlide53.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353291" y="1881946"/>
            <a:ext cx="11485418" cy="1830387"/>
          </a:xfrm>
        </p:spPr>
        <p:txBody>
          <a:bodyPr/>
          <a:lstStyle/>
          <a:p>
            <a:pPr algn="ctr">
              <a:defRPr/>
            </a:pPr>
            <a:r>
              <a:rPr lang="en-CA" sz="4000" i="0" dirty="0" err="1">
                <a:latin typeface="Trebuchet MS" panose="020B0703020202090204" pitchFamily="34" charset="0"/>
              </a:rPr>
              <a:t>BitBlender</a:t>
            </a:r>
            <a:r>
              <a:rPr lang="en-CA" sz="4000" i="0" dirty="0">
                <a:latin typeface="Trebuchet MS" panose="020B0703020202090204" pitchFamily="34" charset="0"/>
              </a:rPr>
              <a:t>: Scalable Bloom Filter Acceleration on FPGAs with Dynamic Scheduling</a:t>
            </a:r>
            <a:endParaRPr lang="en-US" altLang="zh-CN" sz="2400" dirty="0">
              <a:latin typeface="Trebuchet MS" panose="020B0703020202090204" pitchFamily="34" charset="0"/>
            </a:endParaRPr>
          </a:p>
        </p:txBody>
      </p:sp>
      <p:pic>
        <p:nvPicPr>
          <p:cNvPr id="4" name="Picture 3">
            <a:extLst>
              <a:ext uri="{FF2B5EF4-FFF2-40B4-BE49-F238E27FC236}">
                <a16:creationId xmlns:a16="http://schemas.microsoft.com/office/drawing/2014/main" id="{BF3209A8-348E-BE44-82EE-92992A921A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0" y="-26098"/>
            <a:ext cx="6672646" cy="914400"/>
          </a:xfrm>
          <a:prstGeom prst="rect">
            <a:avLst/>
          </a:prstGeom>
        </p:spPr>
      </p:pic>
      <p:sp>
        <p:nvSpPr>
          <p:cNvPr id="8" name="Rectangle 3">
            <a:extLst>
              <a:ext uri="{FF2B5EF4-FFF2-40B4-BE49-F238E27FC236}">
                <a16:creationId xmlns:a16="http://schemas.microsoft.com/office/drawing/2014/main" id="{EEF87FD1-A7CD-5A40-9690-A5B04CB2A2CD}"/>
              </a:ext>
            </a:extLst>
          </p:cNvPr>
          <p:cNvSpPr>
            <a:spLocks noGrp="1" noChangeArrowheads="1"/>
          </p:cNvSpPr>
          <p:nvPr>
            <p:ph type="subTitle" idx="1"/>
          </p:nvPr>
        </p:nvSpPr>
        <p:spPr>
          <a:xfrm>
            <a:off x="1455821" y="3919498"/>
            <a:ext cx="9280358" cy="1104447"/>
          </a:xfrm>
        </p:spPr>
        <p:txBody>
          <a:bodyPr/>
          <a:lstStyle/>
          <a:p>
            <a:pPr>
              <a:lnSpc>
                <a:spcPts val="3600"/>
              </a:lnSpc>
              <a:spcBef>
                <a:spcPts val="0"/>
              </a:spcBef>
              <a:spcAft>
                <a:spcPts val="0"/>
              </a:spcAft>
              <a:defRPr/>
            </a:pPr>
            <a:r>
              <a:rPr lang="en-US" altLang="zh-CN" sz="3200" b="0" u="sng" dirty="0">
                <a:solidFill>
                  <a:schemeClr val="accent4"/>
                </a:solidFill>
                <a:latin typeface="Segoe UI" panose="020B0502040204020203" pitchFamily="34" charset="0"/>
                <a:cs typeface="Segoe UI" panose="020B0502040204020203" pitchFamily="34" charset="0"/>
              </a:rPr>
              <a:t>Kenneth (Kenny) Liu</a:t>
            </a:r>
            <a:r>
              <a:rPr lang="en-US" altLang="zh-CN" sz="3200" b="0" dirty="0">
                <a:solidFill>
                  <a:schemeClr val="accent4"/>
                </a:solidFill>
                <a:latin typeface="Segoe UI" panose="020B0502040204020203" pitchFamily="34" charset="0"/>
                <a:cs typeface="Segoe UI" panose="020B0502040204020203" pitchFamily="34" charset="0"/>
              </a:rPr>
              <a:t>, Alec Lu, </a:t>
            </a:r>
            <a:r>
              <a:rPr lang="en-US" altLang="zh-CN" sz="3200" b="0" dirty="0" err="1">
                <a:solidFill>
                  <a:schemeClr val="accent4"/>
                </a:solidFill>
                <a:latin typeface="Segoe UI" panose="020B0502040204020203" pitchFamily="34" charset="0"/>
                <a:cs typeface="Segoe UI" panose="020B0502040204020203" pitchFamily="34" charset="0"/>
              </a:rPr>
              <a:t>Zhenman</a:t>
            </a:r>
            <a:r>
              <a:rPr lang="en-US" altLang="zh-CN" sz="3200" b="0" dirty="0">
                <a:solidFill>
                  <a:schemeClr val="accent4"/>
                </a:solidFill>
                <a:latin typeface="Segoe UI" panose="020B0502040204020203" pitchFamily="34" charset="0"/>
                <a:cs typeface="Segoe UI" panose="020B0502040204020203" pitchFamily="34" charset="0"/>
              </a:rPr>
              <a:t> Fang</a:t>
            </a:r>
            <a:br>
              <a:rPr lang="en-US" altLang="zh-CN" sz="3200" b="0" dirty="0">
                <a:solidFill>
                  <a:schemeClr val="accent4"/>
                </a:solidFill>
                <a:latin typeface="Segoe UI" panose="020B0502040204020203" pitchFamily="34" charset="0"/>
                <a:cs typeface="Segoe UI" panose="020B0502040204020203" pitchFamily="34" charset="0"/>
              </a:rPr>
            </a:br>
            <a:r>
              <a:rPr lang="en-US" altLang="zh-CN" sz="2800" b="0" dirty="0">
                <a:solidFill>
                  <a:schemeClr val="accent4"/>
                </a:solidFill>
                <a:latin typeface="Segoe UI" panose="020B0502040204020203" pitchFamily="34" charset="0"/>
                <a:cs typeface="Segoe UI" panose="020B0502040204020203" pitchFamily="34" charset="0"/>
              </a:rPr>
              <a:t>School of Engineering Science</a:t>
            </a:r>
            <a:br>
              <a:rPr lang="en-US" altLang="zh-CN" sz="2800" b="0" dirty="0">
                <a:solidFill>
                  <a:schemeClr val="accent4"/>
                </a:solidFill>
                <a:latin typeface="Segoe UI" panose="020B0502040204020203" pitchFamily="34" charset="0"/>
                <a:cs typeface="Segoe UI" panose="020B0502040204020203" pitchFamily="34" charset="0"/>
              </a:rPr>
            </a:br>
            <a:r>
              <a:rPr lang="en-US" altLang="zh-CN" sz="2800" b="0" dirty="0">
                <a:solidFill>
                  <a:schemeClr val="accent4"/>
                </a:solidFill>
                <a:latin typeface="Segoe UI" panose="020B0502040204020203" pitchFamily="34" charset="0"/>
                <a:cs typeface="Segoe UI" panose="020B0502040204020203" pitchFamily="34" charset="0"/>
              </a:rPr>
              <a:t>Simon Fraser University</a:t>
            </a:r>
          </a:p>
        </p:txBody>
      </p:sp>
      <p:sp>
        <p:nvSpPr>
          <p:cNvPr id="2" name="Rectangle 3">
            <a:extLst>
              <a:ext uri="{FF2B5EF4-FFF2-40B4-BE49-F238E27FC236}">
                <a16:creationId xmlns:a16="http://schemas.microsoft.com/office/drawing/2014/main" id="{8D06FF90-8AEB-845F-760A-12E469C8476A}"/>
              </a:ext>
            </a:extLst>
          </p:cNvPr>
          <p:cNvSpPr txBox="1">
            <a:spLocks noChangeArrowheads="1"/>
          </p:cNvSpPr>
          <p:nvPr/>
        </p:nvSpPr>
        <p:spPr bwMode="auto">
          <a:xfrm>
            <a:off x="1686296" y="5438274"/>
            <a:ext cx="8819408" cy="830179"/>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0" indent="0" algn="ctr" rtl="0" eaLnBrk="0" fontAlgn="base" hangingPunct="0">
              <a:lnSpc>
                <a:spcPct val="95000"/>
              </a:lnSpc>
              <a:spcBef>
                <a:spcPts val="1000"/>
              </a:spcBef>
              <a:spcAft>
                <a:spcPct val="0"/>
              </a:spcAft>
              <a:buClr>
                <a:srgbClr val="660066"/>
              </a:buClr>
              <a:buSzPct val="75000"/>
              <a:buFont typeface="Monotype Sorts" pitchFamily="2" charset="2"/>
              <a:buNone/>
              <a:defRPr sz="2200" b="1">
                <a:solidFill>
                  <a:schemeClr val="tx1"/>
                </a:solidFill>
                <a:effectLst/>
                <a:latin typeface="+mn-lt"/>
                <a:ea typeface="MS PGothic" pitchFamily="34" charset="-128"/>
                <a:cs typeface="MS PGothic" charset="0"/>
              </a:defRPr>
            </a:lvl1pPr>
            <a:lvl2pPr marL="450000" indent="-234000" algn="l" rtl="0" eaLnBrk="0" fontAlgn="base" hangingPunct="0">
              <a:lnSpc>
                <a:spcPct val="100000"/>
              </a:lnSpc>
              <a:spcBef>
                <a:spcPts val="800"/>
              </a:spcBef>
              <a:spcAft>
                <a:spcPct val="0"/>
              </a:spcAft>
              <a:buClr>
                <a:schemeClr val="hlink"/>
              </a:buClr>
              <a:buFont typeface="Wingdings" pitchFamily="2" charset="2"/>
              <a:buChar char="§"/>
              <a:defRPr sz="2400" b="1">
                <a:solidFill>
                  <a:srgbClr val="1F366F"/>
                </a:solidFill>
                <a:effectLst/>
                <a:latin typeface="+mn-lt"/>
                <a:ea typeface="MS PGothic" pitchFamily="34" charset="-128"/>
                <a:cs typeface="MS PGothic" charset="0"/>
              </a:defRPr>
            </a:lvl2pPr>
            <a:lvl3pPr marL="720000" indent="-234000" algn="l" rtl="0" eaLnBrk="0" fontAlgn="base" hangingPunct="0">
              <a:lnSpc>
                <a:spcPct val="100000"/>
              </a:lnSpc>
              <a:spcBef>
                <a:spcPts val="800"/>
              </a:spcBef>
              <a:spcAft>
                <a:spcPct val="0"/>
              </a:spcAft>
              <a:buClr>
                <a:srgbClr val="0033CC"/>
              </a:buClr>
              <a:buSzPct val="120000"/>
              <a:buChar char="•"/>
              <a:defRPr sz="2200" b="1">
                <a:solidFill>
                  <a:srgbClr val="333333"/>
                </a:solidFill>
                <a:effectLst/>
                <a:latin typeface="+mn-lt"/>
                <a:ea typeface="MS PGothic" pitchFamily="34" charset="-128"/>
                <a:cs typeface="MS PGothic" charset="0"/>
              </a:defRPr>
            </a:lvl3pPr>
            <a:lvl4pPr marL="1600200" indent="-228600" algn="l" rtl="0" eaLnBrk="0" fontAlgn="base" hangingPunct="0">
              <a:spcBef>
                <a:spcPct val="20000"/>
              </a:spcBef>
              <a:spcAft>
                <a:spcPct val="0"/>
              </a:spcAft>
              <a:buClr>
                <a:srgbClr val="5F5F5F"/>
              </a:buClr>
              <a:buSzPct val="40000"/>
              <a:buFont typeface="Monotype Sorts" charset="2"/>
              <a:buChar char="u"/>
              <a:defRPr sz="2000">
                <a:solidFill>
                  <a:schemeClr val="tx1"/>
                </a:solidFill>
                <a:effectLst>
                  <a:outerShdw blurRad="38100" dist="38100" dir="2700000" algn="tl">
                    <a:srgbClr val="C0C0C0"/>
                  </a:outerShdw>
                </a:effectLst>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a:lnSpc>
                <a:spcPct val="100000"/>
              </a:lnSpc>
              <a:spcBef>
                <a:spcPts val="400"/>
              </a:spcBef>
              <a:defRPr/>
            </a:pPr>
            <a:r>
              <a:rPr lang="en-US" altLang="zh-CN" sz="2000" b="0" kern="0" dirty="0">
                <a:solidFill>
                  <a:schemeClr val="accent4"/>
                </a:solidFill>
                <a:latin typeface="Inconsolata" pitchFamily="49" charset="77"/>
                <a:ea typeface="Inconsolata" pitchFamily="49" charset="77"/>
                <a:cs typeface="Consolas" panose="020B0609020204030204" pitchFamily="49" charset="0"/>
              </a:rPr>
              <a:t>We</a:t>
            </a:r>
            <a:r>
              <a:rPr lang="en-US" altLang="zh-CN" sz="2000" b="0" kern="0" dirty="0">
                <a:solidFill>
                  <a:schemeClr val="accent4"/>
                </a:solidFill>
                <a:latin typeface="Inconsolata" pitchFamily="1" charset="0"/>
                <a:ea typeface="Inconsolata" pitchFamily="1" charset="0"/>
                <a:cs typeface="Consolas" panose="020B0609020204030204" pitchFamily="49" charset="0"/>
              </a:rPr>
              <a:t>bsi</a:t>
            </a:r>
            <a:r>
              <a:rPr lang="en-US" altLang="zh-CN" sz="2000" b="0" kern="0" dirty="0">
                <a:solidFill>
                  <a:schemeClr val="accent4"/>
                </a:solidFill>
                <a:latin typeface="Inconsolata" pitchFamily="49" charset="77"/>
                <a:ea typeface="Inconsolata" pitchFamily="49" charset="77"/>
                <a:cs typeface="Consolas" panose="020B0609020204030204" pitchFamily="49" charset="0"/>
              </a:rPr>
              <a:t>te: </a:t>
            </a:r>
            <a:r>
              <a:rPr lang="en-US" altLang="zh-CN" sz="2000" b="0" kern="0" dirty="0">
                <a:solidFill>
                  <a:schemeClr val="accent4"/>
                </a:solidFill>
                <a:latin typeface="Inconsolata" pitchFamily="49" charset="77"/>
                <a:ea typeface="Inconsolata" pitchFamily="49" charset="77"/>
                <a:cs typeface="Consolas" panose="020B0609020204030204" pitchFamily="49" charset="0"/>
                <a:hlinkClick r:id="rId4" invalidUrl="https:://www.sfu.ca/~mka192"/>
              </a:rPr>
              <a:t>sfu.ca</a:t>
            </a:r>
            <a:r>
              <a:rPr lang="en-US" altLang="zh-CN" sz="2000" b="0" kern="0" dirty="0">
                <a:solidFill>
                  <a:schemeClr val="accent4"/>
                </a:solidFill>
                <a:latin typeface="Inconsolata" pitchFamily="49" charset="77"/>
                <a:ea typeface="Inconsolata" pitchFamily="49" charset="77"/>
                <a:cs typeface="Consolas" panose="020B0609020204030204" pitchFamily="49" charset="0"/>
                <a:hlinkClick r:id="rId5" invalidUrl="https:://www.sfu.ca/~mka192"/>
              </a:rPr>
              <a:t>/~ksl24</a:t>
            </a:r>
            <a:endParaRPr lang="en-US" altLang="zh-CN" sz="2000" b="0" kern="0" dirty="0">
              <a:solidFill>
                <a:schemeClr val="accent4"/>
              </a:solidFill>
              <a:latin typeface="Inconsolata" pitchFamily="49" charset="77"/>
              <a:ea typeface="Inconsolata" pitchFamily="49" charset="77"/>
              <a:cs typeface="Consolas" panose="020B0609020204030204" pitchFamily="49" charset="0"/>
            </a:endParaRPr>
          </a:p>
          <a:p>
            <a:pPr>
              <a:lnSpc>
                <a:spcPct val="100000"/>
              </a:lnSpc>
              <a:spcBef>
                <a:spcPts val="400"/>
              </a:spcBef>
              <a:defRPr/>
            </a:pPr>
            <a:r>
              <a:rPr lang="en-US" altLang="zh-CN" sz="2000" b="0" kern="0" dirty="0">
                <a:solidFill>
                  <a:schemeClr val="accent4"/>
                </a:solidFill>
                <a:latin typeface="Inconsolata" pitchFamily="49" charset="77"/>
                <a:ea typeface="Inconsolata" pitchFamily="49" charset="77"/>
                <a:cs typeface="Consolas" panose="020B0609020204030204" pitchFamily="49" charset="0"/>
              </a:rPr>
              <a:t>Email: </a:t>
            </a:r>
            <a:r>
              <a:rPr lang="en-US" altLang="zh-CN" sz="2000" b="0" kern="0" dirty="0">
                <a:solidFill>
                  <a:schemeClr val="accent4"/>
                </a:solidFill>
                <a:latin typeface="Inconsolata" pitchFamily="49" charset="77"/>
                <a:ea typeface="Inconsolata" pitchFamily="49" charset="77"/>
                <a:cs typeface="Consolas" panose="020B0609020204030204" pitchFamily="49" charset="0"/>
                <a:hlinkClick r:id="rId6"/>
              </a:rPr>
              <a:t>ksl24@sfu.ca</a:t>
            </a:r>
            <a:endParaRPr lang="en-US" altLang="zh-CN" sz="2000" b="0" kern="0" dirty="0">
              <a:solidFill>
                <a:schemeClr val="accent4"/>
              </a:solidFill>
              <a:latin typeface="Inconsolata" pitchFamily="49" charset="77"/>
              <a:ea typeface="Inconsolata" pitchFamily="49" charset="77"/>
              <a:cs typeface="Consolas" panose="020B0609020204030204" pitchFamily="49" charset="0"/>
            </a:endParaRPr>
          </a:p>
        </p:txBody>
      </p:sp>
      <p:pic>
        <p:nvPicPr>
          <p:cNvPr id="6" name="Picture 5" descr="A logo of a company&#10;&#10;Description automatically generated">
            <a:extLst>
              <a:ext uri="{FF2B5EF4-FFF2-40B4-BE49-F238E27FC236}">
                <a16:creationId xmlns:a16="http://schemas.microsoft.com/office/drawing/2014/main" id="{D13D6153-393D-4010-BC83-31FF5307AC83}"/>
              </a:ext>
            </a:extLst>
          </p:cNvPr>
          <p:cNvPicPr>
            <a:picLocks noChangeAspect="1"/>
          </p:cNvPicPr>
          <p:nvPr/>
        </p:nvPicPr>
        <p:blipFill>
          <a:blip r:embed="rId7"/>
          <a:stretch>
            <a:fillRect/>
          </a:stretch>
        </p:blipFill>
        <p:spPr>
          <a:xfrm>
            <a:off x="9448800" y="0"/>
            <a:ext cx="2743200" cy="1714500"/>
          </a:xfrm>
          <a:prstGeom prst="rect">
            <a:avLst/>
          </a:prstGeom>
        </p:spPr>
      </p:pic>
    </p:spTree>
    <p:extLst>
      <p:ext uri="{BB962C8B-B14F-4D97-AF65-F5344CB8AC3E}">
        <p14:creationId xmlns:p14="http://schemas.microsoft.com/office/powerpoint/2010/main" val="141309435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5B3BC71-A230-4DFF-A683-E10F9441BF5B}"/>
              </a:ext>
            </a:extLst>
          </p:cNvPr>
          <p:cNvSpPr/>
          <p:nvPr/>
        </p:nvSpPr>
        <p:spPr bwMode="auto">
          <a:xfrm>
            <a:off x="0" y="1706278"/>
            <a:ext cx="10867697" cy="588579"/>
          </a:xfrm>
          <a:prstGeom prst="ellipse">
            <a:avLst/>
          </a:prstGeom>
          <a:solidFill>
            <a:schemeClr val="accent3">
              <a:lumMod val="90000"/>
            </a:schemeClr>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24746" cy="5452195"/>
          </a:xfrm>
        </p:spPr>
        <p:txBody>
          <a:bodyPr/>
          <a:lstStyle/>
          <a:p>
            <a:pPr>
              <a:lnSpc>
                <a:spcPts val="3600"/>
              </a:lnSpc>
            </a:pPr>
            <a:r>
              <a:rPr lang="en-US" dirty="0">
                <a:latin typeface="Segoe UI"/>
                <a:ea typeface="MS PGothic"/>
                <a:cs typeface="Arial"/>
              </a:rPr>
              <a:t>There is a possibility of false positives.</a:t>
            </a:r>
          </a:p>
          <a:p>
            <a:pPr lvl="1">
              <a:lnSpc>
                <a:spcPts val="3600"/>
              </a:lnSpc>
            </a:pPr>
            <a:r>
              <a:rPr lang="en-US" dirty="0">
                <a:solidFill>
                  <a:schemeClr val="tx1"/>
                </a:solidFill>
                <a:latin typeface="Segoe UI"/>
                <a:ea typeface="MS PGothic"/>
              </a:rPr>
              <a:t>Increasing</a:t>
            </a:r>
            <a:r>
              <a:rPr lang="en-US" dirty="0">
                <a:latin typeface="Segoe UI"/>
                <a:ea typeface="MS PGothic"/>
              </a:rPr>
              <a:t> </a:t>
            </a:r>
            <a:r>
              <a:rPr lang="en-US" dirty="0">
                <a:solidFill>
                  <a:srgbClr val="0070C0"/>
                </a:solidFill>
                <a:latin typeface="Consolas"/>
                <a:ea typeface="MS PGothic"/>
              </a:rPr>
              <a:t>L</a:t>
            </a:r>
            <a:r>
              <a:rPr lang="en-US" dirty="0">
                <a:latin typeface="Segoe UI"/>
                <a:ea typeface="MS PGothic"/>
              </a:rPr>
              <a:t> </a:t>
            </a:r>
            <a:r>
              <a:rPr lang="en-US" dirty="0">
                <a:solidFill>
                  <a:schemeClr val="tx1"/>
                </a:solidFill>
                <a:latin typeface="Segoe UI"/>
                <a:ea typeface="MS PGothic"/>
              </a:rPr>
              <a:t>(bit-vector length) </a:t>
            </a:r>
            <a:r>
              <a:rPr lang="en-US" b="1" dirty="0">
                <a:solidFill>
                  <a:srgbClr val="9E4F00"/>
                </a:solidFill>
                <a:latin typeface="Segoe UI"/>
                <a:ea typeface="MS PGothic"/>
              </a:rPr>
              <a:t>decreases</a:t>
            </a:r>
            <a:r>
              <a:rPr lang="en-US" dirty="0">
                <a:solidFill>
                  <a:schemeClr val="tx1"/>
                </a:solidFill>
                <a:latin typeface="Segoe UI"/>
                <a:ea typeface="MS PGothic"/>
              </a:rPr>
              <a:t> false-positive rate.</a:t>
            </a:r>
          </a:p>
          <a:p>
            <a:pPr>
              <a:lnSpc>
                <a:spcPts val="3600"/>
              </a:lnSpc>
            </a:pPr>
            <a:endParaRPr lang="en-US" b="1" dirty="0">
              <a:latin typeface="Segoe UI"/>
              <a:ea typeface="MS PGothic"/>
            </a:endParaRPr>
          </a:p>
          <a:p>
            <a:pPr>
              <a:lnSpc>
                <a:spcPts val="3600"/>
              </a:lnSpc>
            </a:pPr>
            <a:r>
              <a:rPr lang="en-US" b="1" dirty="0">
                <a:latin typeface="Segoe UI"/>
                <a:ea typeface="MS PGothic"/>
              </a:rPr>
              <a:t>Good Bloom filters need </a:t>
            </a:r>
            <a:r>
              <a:rPr lang="en-US" b="1" dirty="0">
                <a:solidFill>
                  <a:srgbClr val="9E4F00"/>
                </a:solidFill>
                <a:latin typeface="Segoe UI"/>
                <a:ea typeface="MS PGothic"/>
              </a:rPr>
              <a:t>large</a:t>
            </a:r>
            <a:r>
              <a:rPr lang="en-US" b="1" dirty="0">
                <a:latin typeface="Segoe UI"/>
                <a:ea typeface="MS PGothic"/>
              </a:rPr>
              <a:t> bit-vectors.</a:t>
            </a:r>
            <a:endParaRPr lang="en-US" b="1" dirty="0">
              <a:solidFill>
                <a:schemeClr val="tx1"/>
              </a:solidFill>
              <a:latin typeface="Segoe UI"/>
              <a:ea typeface="MS PGothic"/>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How do I Design a Bloom Filter?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0779B3E-82DF-4A45-98C9-60C12AE63037}"/>
                  </a:ext>
                </a:extLst>
              </p:cNvPr>
              <p:cNvSpPr txBox="1"/>
              <p:nvPr/>
            </p:nvSpPr>
            <p:spPr>
              <a:xfrm>
                <a:off x="4079722" y="4857432"/>
                <a:ext cx="3745229" cy="1059201"/>
              </a:xfrm>
              <a:prstGeom prst="rect">
                <a:avLst/>
              </a:prstGeom>
              <a:noFill/>
            </p:spPr>
            <p:txBody>
              <a:bodyPr wrap="square" rtlCol="0">
                <a:spAutoFit/>
              </a:bodyPr>
              <a:lstStyle/>
              <a:p>
                <a:r>
                  <a:rPr lang="en-US" sz="2800" b="0" dirty="0">
                    <a:latin typeface="Segoe UI"/>
                    <a:ea typeface="MS PGothic"/>
                    <a:cs typeface="Arial"/>
                  </a:rPr>
                  <a:t>False-positive rate:</a:t>
                </a:r>
                <a:endParaRPr lang="en-US" sz="2800" b="0" dirty="0">
                  <a:latin typeface="Consolas" panose="020B0609020204030204" pitchFamily="49"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𝑓𝑝𝑟</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a:latin typeface="Cambria Math" panose="02040503050406030204" pitchFamily="18" charset="0"/>
                            </a:rPr>
                            <m:t>(1−</m:t>
                          </m:r>
                          <m:sSup>
                            <m:sSupPr>
                              <m:ctrlPr>
                                <a:rPr lang="en-US" sz="2400" b="0" i="1">
                                  <a:latin typeface="Cambria Math" panose="02040503050406030204" pitchFamily="18" charset="0"/>
                                </a:rPr>
                              </m:ctrlPr>
                            </m:sSupPr>
                            <m:e>
                              <m:r>
                                <a:rPr lang="en-US" sz="2400" b="0" i="1">
                                  <a:latin typeface="Cambria Math" panose="02040503050406030204" pitchFamily="18" charset="0"/>
                                </a:rPr>
                                <m:t>𝑒</m:t>
                              </m:r>
                            </m:e>
                            <m:sup>
                              <m:r>
                                <a:rPr lang="en-US" sz="2400" b="0" i="1">
                                  <a:latin typeface="Cambria Math" panose="02040503050406030204" pitchFamily="18" charset="0"/>
                                </a:rPr>
                                <m:t>−</m:t>
                              </m:r>
                              <m:f>
                                <m:fPr>
                                  <m:ctrlPr>
                                    <a:rPr lang="en-US" sz="2400" b="0" i="1">
                                      <a:latin typeface="Cambria Math" panose="02040503050406030204" pitchFamily="18" charset="0"/>
                                    </a:rPr>
                                  </m:ctrlPr>
                                </m:fPr>
                                <m:num>
                                  <m:r>
                                    <a:rPr lang="en-US" sz="2400" b="0" i="1">
                                      <a:latin typeface="Cambria Math" panose="02040503050406030204" pitchFamily="18" charset="0"/>
                                    </a:rPr>
                                    <m:t>𝐻</m:t>
                                  </m:r>
                                  <m:r>
                                    <a:rPr lang="en-US" sz="2400" b="0" i="1">
                                      <a:latin typeface="Cambria Math" panose="02040503050406030204" pitchFamily="18" charset="0"/>
                                    </a:rPr>
                                    <m:t>∗</m:t>
                                  </m:r>
                                  <m:r>
                                    <a:rPr lang="en-US" sz="2400" b="0" i="1">
                                      <a:latin typeface="Cambria Math" panose="02040503050406030204" pitchFamily="18" charset="0"/>
                                    </a:rPr>
                                    <m:t>𝐼</m:t>
                                  </m:r>
                                </m:num>
                                <m:den>
                                  <m:r>
                                    <a:rPr lang="en-US" sz="2400" b="0" i="1">
                                      <a:latin typeface="Cambria Math" panose="02040503050406030204" pitchFamily="18" charset="0"/>
                                    </a:rPr>
                                    <m:t>𝐿</m:t>
                                  </m:r>
                                </m:den>
                              </m:f>
                            </m:sup>
                          </m:sSup>
                          <m:r>
                            <a:rPr lang="en-US" sz="2400" b="0" i="1">
                              <a:latin typeface="Cambria Math" panose="02040503050406030204" pitchFamily="18" charset="0"/>
                            </a:rPr>
                            <m:t>)</m:t>
                          </m:r>
                        </m:e>
                        <m:sup>
                          <m:r>
                            <a:rPr lang="en-US" sz="2400" b="0" i="1" smtClean="0">
                              <a:latin typeface="Cambria Math" panose="02040503050406030204" pitchFamily="18" charset="0"/>
                            </a:rPr>
                            <m:t>𝐻</m:t>
                          </m:r>
                        </m:sup>
                      </m:sSup>
                    </m:oMath>
                  </m:oMathPara>
                </a14:m>
                <a:endParaRPr lang="en-US" sz="2400" b="0" dirty="0">
                  <a:latin typeface="Consolas" panose="020B0609020204030204" pitchFamily="49" charset="0"/>
                </a:endParaRPr>
              </a:p>
            </p:txBody>
          </p:sp>
        </mc:Choice>
        <mc:Fallback xmlns="">
          <p:sp>
            <p:nvSpPr>
              <p:cNvPr id="5" name="TextBox 4">
                <a:extLst>
                  <a:ext uri="{FF2B5EF4-FFF2-40B4-BE49-F238E27FC236}">
                    <a16:creationId xmlns:a16="http://schemas.microsoft.com/office/drawing/2014/main" id="{B0779B3E-82DF-4A45-98C9-60C12AE63037}"/>
                  </a:ext>
                </a:extLst>
              </p:cNvPr>
              <p:cNvSpPr txBox="1">
                <a:spLocks noRot="1" noChangeAspect="1" noMove="1" noResize="1" noEditPoints="1" noAdjustHandles="1" noChangeArrowheads="1" noChangeShapeType="1" noTextEdit="1"/>
              </p:cNvSpPr>
              <p:nvPr/>
            </p:nvSpPr>
            <p:spPr>
              <a:xfrm>
                <a:off x="4079722" y="4857432"/>
                <a:ext cx="3745229" cy="1059201"/>
              </a:xfrm>
              <a:prstGeom prst="rect">
                <a:avLst/>
              </a:prstGeom>
              <a:blipFill>
                <a:blip r:embed="rId4"/>
                <a:stretch>
                  <a:fillRect l="-3252" t="-747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72074869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alpha val="14000"/>
          </a:srgb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chemeClr val="accent4">
                    <a:lumMod val="50000"/>
                    <a:lumOff val="50000"/>
                  </a:schemeClr>
                </a:solidFill>
                <a:latin typeface="Segoe UI"/>
                <a:ea typeface="MS PGothic"/>
                <a:cs typeface="Arial"/>
              </a:rPr>
              <a:t>Introduction to the Bloom Filter Data Structure</a:t>
            </a:r>
            <a:endParaRPr lang="en-US" b="1" dirty="0">
              <a:solidFill>
                <a:schemeClr val="accent4">
                  <a:lumMod val="50000"/>
                  <a:lumOff val="50000"/>
                </a:schemeClr>
              </a:solidFill>
              <a:latin typeface="Segoe UI"/>
              <a:ea typeface="MS PGothic"/>
              <a:cs typeface="Arial"/>
            </a:endParaRPr>
          </a:p>
          <a:p>
            <a:pPr>
              <a:lnSpc>
                <a:spcPts val="3600"/>
              </a:lnSpc>
            </a:pPr>
            <a:r>
              <a:rPr lang="en-US" dirty="0">
                <a:solidFill>
                  <a:srgbClr val="FF0000"/>
                </a:solidFill>
                <a:latin typeface="Segoe UI"/>
                <a:ea typeface="MS PGothic"/>
                <a:cs typeface="Arial"/>
              </a:rPr>
              <a:t>Accelerating Bloom Filters on FPGA</a:t>
            </a:r>
          </a:p>
          <a:p>
            <a:pPr>
              <a:lnSpc>
                <a:spcPts val="3600"/>
              </a:lnSpc>
            </a:pPr>
            <a:r>
              <a:rPr lang="en-US" dirty="0">
                <a:latin typeface="Segoe UI"/>
                <a:ea typeface="MS PGothic"/>
                <a:cs typeface="Arial"/>
              </a:rPr>
              <a:t>The </a:t>
            </a:r>
            <a:r>
              <a:rPr lang="en-US" dirty="0" err="1">
                <a:latin typeface="Segoe UI"/>
                <a:ea typeface="MS PGothic"/>
                <a:cs typeface="Arial"/>
              </a:rPr>
              <a:t>BitBlender</a:t>
            </a:r>
            <a:r>
              <a:rPr lang="en-US" dirty="0">
                <a:latin typeface="Segoe UI"/>
                <a:ea typeface="MS PGothic"/>
                <a:cs typeface="Arial"/>
              </a:rPr>
              <a:t> Architecture Template</a:t>
            </a:r>
          </a:p>
          <a:p>
            <a:pPr lvl="1">
              <a:lnSpc>
                <a:spcPts val="3600"/>
              </a:lnSpc>
            </a:pPr>
            <a:r>
              <a:rPr lang="en-US" dirty="0">
                <a:latin typeface="Segoe UI"/>
                <a:ea typeface="MS PGothic"/>
              </a:rPr>
              <a:t>Leveraging Dynamic Scheduling</a:t>
            </a:r>
          </a:p>
          <a:p>
            <a:pPr lvl="1">
              <a:lnSpc>
                <a:spcPts val="3600"/>
              </a:lnSpc>
            </a:pPr>
            <a:r>
              <a:rPr lang="en-US" dirty="0">
                <a:latin typeface="Segoe UI"/>
                <a:ea typeface="MS PGothic"/>
              </a:rPr>
              <a:t>Deadlock Prevention</a:t>
            </a:r>
          </a:p>
          <a:p>
            <a:pPr>
              <a:lnSpc>
                <a:spcPts val="3600"/>
              </a:lnSpc>
            </a:pPr>
            <a:r>
              <a:rPr lang="en-US" dirty="0" err="1">
                <a:latin typeface="Segoe UI"/>
                <a:ea typeface="MS PGothic"/>
                <a:cs typeface="Arial"/>
              </a:rPr>
              <a:t>BitBlender</a:t>
            </a:r>
            <a:r>
              <a:rPr lang="en-US" dirty="0">
                <a:latin typeface="Segoe UI"/>
                <a:ea typeface="MS PGothic"/>
                <a:cs typeface="Arial"/>
              </a:rPr>
              <a:t> Scalability &amp; Automated Design Exploration</a:t>
            </a:r>
          </a:p>
          <a:p>
            <a:pPr>
              <a:lnSpc>
                <a:spcPts val="3600"/>
              </a:lnSpc>
            </a:pPr>
            <a:r>
              <a:rPr lang="en-US" dirty="0">
                <a:latin typeface="Segoe UI"/>
                <a:ea typeface="MS PGothic"/>
                <a:cs typeface="Arial"/>
              </a:rPr>
              <a:t>Experimental Results</a:t>
            </a:r>
          </a:p>
          <a:p>
            <a:pPr>
              <a:lnSpc>
                <a:spcPts val="3600"/>
              </a:lnSpc>
            </a:pPr>
            <a:r>
              <a:rPr lang="en-US" dirty="0">
                <a:latin typeface="Segoe UI"/>
                <a:ea typeface="MS PGothic"/>
                <a:cs typeface="Arial"/>
              </a:rPr>
              <a:t>Conclusion</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Presentation Overview</a:t>
            </a:r>
          </a:p>
        </p:txBody>
      </p:sp>
    </p:spTree>
    <p:custDataLst>
      <p:tags r:id="rId1"/>
    </p:custDataLst>
    <p:extLst>
      <p:ext uri="{BB962C8B-B14F-4D97-AF65-F5344CB8AC3E}">
        <p14:creationId xmlns:p14="http://schemas.microsoft.com/office/powerpoint/2010/main" val="75587571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5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25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25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25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25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25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25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5C5C5"/>
        </a:solidFill>
        <a:effectLst/>
      </p:bgPr>
    </p:bg>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81DD912F-ECE3-47F1-B475-88289E9DCB18}"/>
              </a:ext>
            </a:extLst>
          </p:cNvPr>
          <p:cNvSpPr>
            <a:spLocks noGrp="1"/>
          </p:cNvSpPr>
          <p:nvPr>
            <p:ph type="subTitle" idx="1"/>
          </p:nvPr>
        </p:nvSpPr>
        <p:spPr>
          <a:xfrm>
            <a:off x="2869324" y="2180896"/>
            <a:ext cx="6453352" cy="2496207"/>
          </a:xfrm>
        </p:spPr>
        <p:txBody>
          <a:bodyPr/>
          <a:lstStyle/>
          <a:p>
            <a:r>
              <a:rPr lang="en-US" sz="4800" dirty="0" err="1">
                <a:latin typeface="Trebuchet MS"/>
                <a:ea typeface="MS PGothic"/>
              </a:rPr>
              <a:t>BitBlender</a:t>
            </a:r>
            <a:r>
              <a:rPr lang="en-US" sz="4800" dirty="0">
                <a:latin typeface="Trebuchet MS"/>
                <a:ea typeface="MS PGothic"/>
              </a:rPr>
              <a:t>: An HLS Bloom Filter Accelerator on FPGA</a:t>
            </a:r>
          </a:p>
        </p:txBody>
      </p:sp>
    </p:spTree>
    <p:custDataLst>
      <p:tags r:id="rId1"/>
    </p:custDataLst>
    <p:extLst>
      <p:ext uri="{BB962C8B-B14F-4D97-AF65-F5344CB8AC3E}">
        <p14:creationId xmlns:p14="http://schemas.microsoft.com/office/powerpoint/2010/main" val="2265312205"/>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latin typeface="Segoe UI"/>
                <a:ea typeface="MS PGothic"/>
                <a:cs typeface="Arial"/>
              </a:rPr>
              <a:t>Modern datacenter FPGAs have </a:t>
            </a:r>
            <a:r>
              <a:rPr lang="en-US" dirty="0">
                <a:solidFill>
                  <a:srgbClr val="9E4F00"/>
                </a:solidFill>
                <a:latin typeface="Segoe UI"/>
                <a:ea typeface="MS PGothic"/>
                <a:cs typeface="Arial"/>
              </a:rPr>
              <a:t>large on-chip SRAM memories</a:t>
            </a:r>
          </a:p>
          <a:p>
            <a:pPr lvl="1">
              <a:lnSpc>
                <a:spcPts val="3600"/>
              </a:lnSpc>
            </a:pPr>
            <a:r>
              <a:rPr lang="en-US" dirty="0">
                <a:latin typeface="Segoe UI"/>
                <a:ea typeface="MS PGothic"/>
                <a:cs typeface="Arial"/>
              </a:rPr>
              <a:t>Bloom filters are meant to be space-efficient, so they will can fit on SRAM.</a:t>
            </a:r>
          </a:p>
          <a:p>
            <a:pPr>
              <a:lnSpc>
                <a:spcPts val="3600"/>
              </a:lnSpc>
            </a:pPr>
            <a:r>
              <a:rPr lang="en-US" dirty="0">
                <a:latin typeface="Segoe UI"/>
                <a:ea typeface="MS PGothic"/>
                <a:cs typeface="Arial"/>
              </a:rPr>
              <a:t>The computations in a Bloom filter are hashes, and </a:t>
            </a:r>
            <a:r>
              <a:rPr lang="en-US" dirty="0" err="1">
                <a:solidFill>
                  <a:srgbClr val="0070C0"/>
                </a:solidFill>
                <a:latin typeface="Consolas" panose="020B0609020204030204" pitchFamily="49" charset="0"/>
                <a:ea typeface="MS PGothic"/>
                <a:cs typeface="Arial"/>
              </a:rPr>
              <a:t>AND</a:t>
            </a:r>
            <a:r>
              <a:rPr lang="en-US" dirty="0">
                <a:latin typeface="Segoe UI"/>
                <a:ea typeface="MS PGothic"/>
                <a:cs typeface="Arial"/>
              </a:rPr>
              <a:t> operations.</a:t>
            </a:r>
          </a:p>
          <a:p>
            <a:pPr lvl="1">
              <a:lnSpc>
                <a:spcPts val="3600"/>
              </a:lnSpc>
            </a:pPr>
            <a:r>
              <a:rPr lang="en-US" dirty="0">
                <a:latin typeface="Segoe UI"/>
                <a:ea typeface="MS PGothic"/>
                <a:cs typeface="Arial"/>
              </a:rPr>
              <a:t>These have many bit-level operations, which FPGAs excel at.</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Why FPGAs for Bloom Filter Acceleration?</a:t>
            </a:r>
          </a:p>
        </p:txBody>
      </p:sp>
    </p:spTree>
    <p:custDataLst>
      <p:tags r:id="rId1"/>
    </p:custDataLst>
    <p:extLst>
      <p:ext uri="{BB962C8B-B14F-4D97-AF65-F5344CB8AC3E}">
        <p14:creationId xmlns:p14="http://schemas.microsoft.com/office/powerpoint/2010/main" val="1393873427"/>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5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E97D66-97EC-48C8-8757-FCC9075EC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871" y="4886697"/>
            <a:ext cx="8677275" cy="1755232"/>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err="1">
                <a:solidFill>
                  <a:srgbClr val="9E4F00"/>
                </a:solidFill>
                <a:latin typeface="Segoe UI"/>
                <a:ea typeface="MS PGothic"/>
                <a:cs typeface="Arial"/>
              </a:rPr>
              <a:t>ComputeHash</a:t>
            </a:r>
            <a:r>
              <a:rPr lang="en-US" dirty="0">
                <a:latin typeface="Segoe UI"/>
                <a:ea typeface="MS PGothic"/>
                <a:cs typeface="Arial"/>
              </a:rPr>
              <a:t> reads queries from off-chip memory and computes the </a:t>
            </a:r>
            <a:r>
              <a:rPr lang="en-US" dirty="0">
                <a:solidFill>
                  <a:srgbClr val="0070C0"/>
                </a:solidFill>
                <a:latin typeface="Consolas" panose="020B0609020204030204" pitchFamily="49" charset="0"/>
                <a:ea typeface="MS PGothic"/>
                <a:cs typeface="Arial"/>
              </a:rPr>
              <a:t>H </a:t>
            </a:r>
            <a:r>
              <a:rPr lang="en-US" dirty="0">
                <a:latin typeface="Segoe UI"/>
                <a:ea typeface="MS PGothic"/>
                <a:cs typeface="Arial"/>
              </a:rPr>
              <a:t>hash functions (Here, </a:t>
            </a:r>
            <a:r>
              <a:rPr lang="en-US" dirty="0">
                <a:solidFill>
                  <a:srgbClr val="0070C0"/>
                </a:solidFill>
                <a:latin typeface="Consolas" panose="020B0609020204030204" pitchFamily="49" charset="0"/>
                <a:ea typeface="MS PGothic"/>
                <a:cs typeface="Arial"/>
              </a:rPr>
              <a:t>H</a:t>
            </a:r>
            <a:r>
              <a:rPr lang="en-US" dirty="0">
                <a:latin typeface="Segoe UI"/>
                <a:ea typeface="MS PGothic"/>
                <a:cs typeface="Arial"/>
              </a:rPr>
              <a:t>=2).</a:t>
            </a:r>
          </a:p>
          <a:p>
            <a:pPr>
              <a:lnSpc>
                <a:spcPts val="3600"/>
              </a:lnSpc>
            </a:pPr>
            <a:r>
              <a:rPr lang="en-US" dirty="0" err="1">
                <a:solidFill>
                  <a:srgbClr val="9E4F00"/>
                </a:solidFill>
                <a:latin typeface="Segoe UI"/>
                <a:ea typeface="MS PGothic"/>
                <a:cs typeface="Arial"/>
              </a:rPr>
              <a:t>QueryBV</a:t>
            </a:r>
            <a:r>
              <a:rPr lang="en-US" dirty="0">
                <a:latin typeface="Segoe UI"/>
                <a:ea typeface="MS PGothic"/>
                <a:cs typeface="Arial"/>
              </a:rPr>
              <a:t> will read from each hash function. Each hash function addresses its own section of the bit-vector, in fast on-chip memories.</a:t>
            </a:r>
          </a:p>
          <a:p>
            <a:pPr lvl="1">
              <a:lnSpc>
                <a:spcPts val="3600"/>
              </a:lnSpc>
            </a:pPr>
            <a:r>
              <a:rPr lang="en-US" dirty="0">
                <a:latin typeface="Segoe UI"/>
                <a:ea typeface="MS PGothic"/>
                <a:cs typeface="Arial"/>
              </a:rPr>
              <a:t>On-chip memories have 2 ports → need two </a:t>
            </a:r>
            <a:r>
              <a:rPr lang="en-US" dirty="0" err="1">
                <a:latin typeface="Segoe UI"/>
                <a:ea typeface="MS PGothic"/>
                <a:cs typeface="Arial"/>
              </a:rPr>
              <a:t>ComputeHash</a:t>
            </a:r>
            <a:r>
              <a:rPr lang="en-US" dirty="0">
                <a:latin typeface="Segoe UI"/>
                <a:ea typeface="MS PGothic"/>
                <a:cs typeface="Arial"/>
              </a:rPr>
              <a:t>/Aggregates</a:t>
            </a:r>
          </a:p>
          <a:p>
            <a:pPr>
              <a:lnSpc>
                <a:spcPts val="3600"/>
              </a:lnSpc>
            </a:pPr>
            <a:r>
              <a:rPr lang="en-US" dirty="0">
                <a:solidFill>
                  <a:srgbClr val="9E4F00"/>
                </a:solidFill>
                <a:latin typeface="Segoe UI"/>
                <a:ea typeface="MS PGothic"/>
                <a:cs typeface="Arial"/>
              </a:rPr>
              <a:t>Aggregate</a:t>
            </a:r>
            <a:r>
              <a:rPr lang="en-US" dirty="0">
                <a:latin typeface="Segoe UI"/>
                <a:ea typeface="MS PGothic"/>
                <a:cs typeface="Arial"/>
              </a:rPr>
              <a:t> </a:t>
            </a:r>
            <a:r>
              <a:rPr lang="en-US" dirty="0">
                <a:solidFill>
                  <a:srgbClr val="0070C0"/>
                </a:solidFill>
                <a:latin typeface="Consolas" panose="020B0609020204030204" pitchFamily="49" charset="0"/>
                <a:ea typeface="MS PGothic"/>
                <a:cs typeface="Arial"/>
              </a:rPr>
              <a:t>AND</a:t>
            </a:r>
            <a:r>
              <a:rPr lang="en-US" dirty="0">
                <a:latin typeface="Segoe UI"/>
                <a:ea typeface="MS PGothic"/>
                <a:cs typeface="Arial"/>
              </a:rPr>
              <a:t>s the </a:t>
            </a:r>
            <a:r>
              <a:rPr lang="en-US" dirty="0">
                <a:solidFill>
                  <a:srgbClr val="0070C0"/>
                </a:solidFill>
                <a:latin typeface="Consolas" panose="020B0609020204030204" pitchFamily="49" charset="0"/>
                <a:ea typeface="MS PGothic"/>
                <a:cs typeface="Arial"/>
              </a:rPr>
              <a:t>H</a:t>
            </a:r>
            <a:r>
              <a:rPr lang="en-US" dirty="0">
                <a:latin typeface="Segoe UI"/>
                <a:ea typeface="MS PGothic"/>
                <a:cs typeface="Arial"/>
              </a:rPr>
              <a:t> bits together, to get an output.</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a:t>Baseline Bloom Filter Accelerator</a:t>
            </a:r>
            <a:endParaRPr lang="en-US" dirty="0"/>
          </a:p>
        </p:txBody>
      </p:sp>
      <p:sp>
        <p:nvSpPr>
          <p:cNvPr id="9" name="Rectangle 8">
            <a:extLst>
              <a:ext uri="{FF2B5EF4-FFF2-40B4-BE49-F238E27FC236}">
                <a16:creationId xmlns:a16="http://schemas.microsoft.com/office/drawing/2014/main" id="{ED844D57-6A57-40C3-A5D9-457F3981D851}"/>
              </a:ext>
            </a:extLst>
          </p:cNvPr>
          <p:cNvSpPr/>
          <p:nvPr/>
        </p:nvSpPr>
        <p:spPr bwMode="auto">
          <a:xfrm>
            <a:off x="2522483" y="4504073"/>
            <a:ext cx="8387255" cy="22225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0" name="Rectangle 9">
            <a:extLst>
              <a:ext uri="{FF2B5EF4-FFF2-40B4-BE49-F238E27FC236}">
                <a16:creationId xmlns:a16="http://schemas.microsoft.com/office/drawing/2014/main" id="{9138725B-5340-4D65-A32D-F50465B230D8}"/>
              </a:ext>
            </a:extLst>
          </p:cNvPr>
          <p:cNvSpPr/>
          <p:nvPr/>
        </p:nvSpPr>
        <p:spPr bwMode="auto">
          <a:xfrm>
            <a:off x="4624552" y="4504074"/>
            <a:ext cx="6504834" cy="235392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1" name="Rectangle 10">
            <a:extLst>
              <a:ext uri="{FF2B5EF4-FFF2-40B4-BE49-F238E27FC236}">
                <a16:creationId xmlns:a16="http://schemas.microsoft.com/office/drawing/2014/main" id="{61CC6732-AAAC-4355-BD62-5103F81E83E2}"/>
              </a:ext>
            </a:extLst>
          </p:cNvPr>
          <p:cNvSpPr/>
          <p:nvPr/>
        </p:nvSpPr>
        <p:spPr bwMode="auto">
          <a:xfrm>
            <a:off x="6884276" y="4454756"/>
            <a:ext cx="4587230" cy="235392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cxnSp>
        <p:nvCxnSpPr>
          <p:cNvPr id="6" name="Connector: Elbow 5">
            <a:extLst>
              <a:ext uri="{FF2B5EF4-FFF2-40B4-BE49-F238E27FC236}">
                <a16:creationId xmlns:a16="http://schemas.microsoft.com/office/drawing/2014/main" id="{C1A0E743-5381-425C-917A-25D25B185BC2}"/>
              </a:ext>
            </a:extLst>
          </p:cNvPr>
          <p:cNvCxnSpPr/>
          <p:nvPr/>
        </p:nvCxnSpPr>
        <p:spPr bwMode="auto">
          <a:xfrm rot="5400000">
            <a:off x="8628994" y="3825766"/>
            <a:ext cx="1439917" cy="1166648"/>
          </a:xfrm>
          <a:prstGeom prst="bentConnector3">
            <a:avLst>
              <a:gd name="adj1" fmla="val 61679"/>
            </a:avLst>
          </a:prstGeom>
          <a:solidFill>
            <a:schemeClr val="accent1"/>
          </a:solidFill>
          <a:ln w="9525" cap="flat" cmpd="sng" algn="ctr">
            <a:solidFill>
              <a:schemeClr val="tx1"/>
            </a:solidFill>
            <a:prstDash val="solid"/>
            <a:round/>
            <a:headEnd type="none" w="med" len="med"/>
            <a:tailEnd type="triangle"/>
          </a:ln>
          <a:effectLst/>
        </p:spPr>
      </p:cxnSp>
      <p:cxnSp>
        <p:nvCxnSpPr>
          <p:cNvPr id="17" name="Connector: Elbow 16">
            <a:extLst>
              <a:ext uri="{FF2B5EF4-FFF2-40B4-BE49-F238E27FC236}">
                <a16:creationId xmlns:a16="http://schemas.microsoft.com/office/drawing/2014/main" id="{14160A1D-635A-40B5-BACB-5C93A3D24584}"/>
              </a:ext>
            </a:extLst>
          </p:cNvPr>
          <p:cNvCxnSpPr>
            <a:cxnSpLocks/>
          </p:cNvCxnSpPr>
          <p:nvPr/>
        </p:nvCxnSpPr>
        <p:spPr bwMode="auto">
          <a:xfrm rot="5400000">
            <a:off x="3699642" y="3920358"/>
            <a:ext cx="1439918" cy="977464"/>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pic>
        <p:nvPicPr>
          <p:cNvPr id="12" name="Picture 11">
            <a:extLst>
              <a:ext uri="{FF2B5EF4-FFF2-40B4-BE49-F238E27FC236}">
                <a16:creationId xmlns:a16="http://schemas.microsoft.com/office/drawing/2014/main" id="{4B1389A8-B2E5-4CF2-905F-92E1ED0BF8B3}"/>
              </a:ext>
            </a:extLst>
          </p:cNvPr>
          <p:cNvPicPr>
            <a:picLocks noChangeAspect="1"/>
          </p:cNvPicPr>
          <p:nvPr/>
        </p:nvPicPr>
        <p:blipFill>
          <a:blip r:embed="rId5"/>
          <a:stretch>
            <a:fillRect/>
          </a:stretch>
        </p:blipFill>
        <p:spPr>
          <a:xfrm>
            <a:off x="1759323" y="4887292"/>
            <a:ext cx="8673352" cy="1745062"/>
          </a:xfrm>
          <a:prstGeom prst="rect">
            <a:avLst/>
          </a:prstGeom>
        </p:spPr>
      </p:pic>
    </p:spTree>
    <p:custDataLst>
      <p:tags r:id="rId1"/>
    </p:custDataLst>
    <p:extLst>
      <p:ext uri="{BB962C8B-B14F-4D97-AF65-F5344CB8AC3E}">
        <p14:creationId xmlns:p14="http://schemas.microsoft.com/office/powerpoint/2010/main" val="3268722745"/>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xit" presetSubtype="0" fill="hold" grpId="0" nodeType="withEffect">
                                  <p:stCondLst>
                                    <p:cond delay="0"/>
                                  </p:stCondLst>
                                  <p:childTnLst>
                                    <p:animEffect transition="out" filter="fade">
                                      <p:cBhvr>
                                        <p:cTn id="9" dur="250"/>
                                        <p:tgtEl>
                                          <p:spTgt spid="9"/>
                                        </p:tgtEl>
                                      </p:cBhvr>
                                    </p:animEffect>
                                    <p:set>
                                      <p:cBhvr>
                                        <p:cTn id="10" dur="1" fill="hold">
                                          <p:stCondLst>
                                            <p:cond delay="24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250"/>
                                        <p:tgtEl>
                                          <p:spTgt spid="2">
                                            <p:txEl>
                                              <p:pRg st="1" end="1"/>
                                            </p:txEl>
                                          </p:spTgt>
                                        </p:tgtEl>
                                      </p:cBhvr>
                                    </p:animEffect>
                                  </p:childTnLst>
                                </p:cTn>
                              </p:par>
                              <p:par>
                                <p:cTn id="16" presetID="10" presetClass="exit" presetSubtype="0" fill="hold" grpId="0" nodeType="withEffect">
                                  <p:stCondLst>
                                    <p:cond delay="0"/>
                                  </p:stCondLst>
                                  <p:childTnLst>
                                    <p:animEffect transition="out" filter="fade">
                                      <p:cBhvr>
                                        <p:cTn id="17" dur="250"/>
                                        <p:tgtEl>
                                          <p:spTgt spid="10"/>
                                        </p:tgtEl>
                                      </p:cBhvr>
                                    </p:animEffect>
                                    <p:set>
                                      <p:cBhvr>
                                        <p:cTn id="18" dur="1" fill="hold">
                                          <p:stCondLst>
                                            <p:cond delay="24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250"/>
                                        <p:tgtEl>
                                          <p:spTgt spid="2">
                                            <p:txEl>
                                              <p:pRg st="3" end="3"/>
                                            </p:txEl>
                                          </p:spTgt>
                                        </p:tgtEl>
                                      </p:cBhvr>
                                    </p:animEffect>
                                  </p:childTnLst>
                                </p:cTn>
                              </p:par>
                              <p:par>
                                <p:cTn id="24" presetID="10" presetClass="exit" presetSubtype="0" fill="hold" grpId="0" nodeType="withEffect">
                                  <p:stCondLst>
                                    <p:cond delay="0"/>
                                  </p:stCondLst>
                                  <p:childTnLst>
                                    <p:animEffect transition="out" filter="fade">
                                      <p:cBhvr>
                                        <p:cTn id="25" dur="250"/>
                                        <p:tgtEl>
                                          <p:spTgt spid="11"/>
                                        </p:tgtEl>
                                      </p:cBhvr>
                                    </p:animEffect>
                                    <p:set>
                                      <p:cBhvr>
                                        <p:cTn id="26" dur="1" fill="hold">
                                          <p:stCondLst>
                                            <p:cond delay="24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Effect transition="in" filter="fade">
                                      <p:cBhvr>
                                        <p:cTn id="31" dur="250"/>
                                        <p:tgtEl>
                                          <p:spTgt spid="2">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latin typeface="Segoe UI"/>
                <a:ea typeface="MS PGothic"/>
                <a:cs typeface="Arial"/>
              </a:rPr>
              <a:t>Fully pipelined, streaming design can perform </a:t>
            </a:r>
            <a:r>
              <a:rPr lang="en-US" dirty="0">
                <a:solidFill>
                  <a:srgbClr val="9E4F00"/>
                </a:solidFill>
                <a:latin typeface="Segoe UI"/>
                <a:ea typeface="MS PGothic"/>
                <a:cs typeface="Arial"/>
              </a:rPr>
              <a:t>two</a:t>
            </a:r>
            <a:r>
              <a:rPr lang="en-US" dirty="0">
                <a:latin typeface="Segoe UI"/>
                <a:ea typeface="MS PGothic"/>
                <a:cs typeface="Arial"/>
              </a:rPr>
              <a:t> queries per cycle</a:t>
            </a:r>
          </a:p>
          <a:p>
            <a:pPr lvl="1">
              <a:lnSpc>
                <a:spcPts val="3600"/>
              </a:lnSpc>
            </a:pPr>
            <a:r>
              <a:rPr lang="en-US" dirty="0">
                <a:solidFill>
                  <a:schemeClr val="tx1"/>
                </a:solidFill>
                <a:latin typeface="Segoe UI"/>
                <a:ea typeface="MS PGothic"/>
              </a:rPr>
              <a:t>Because BRAM/URAM have </a:t>
            </a:r>
            <a:r>
              <a:rPr lang="en-US" dirty="0">
                <a:solidFill>
                  <a:srgbClr val="9E4F00"/>
                </a:solidFill>
                <a:latin typeface="Segoe UI"/>
                <a:ea typeface="MS PGothic"/>
              </a:rPr>
              <a:t>two</a:t>
            </a:r>
            <a:r>
              <a:rPr lang="en-US" dirty="0">
                <a:solidFill>
                  <a:schemeClr val="tx1"/>
                </a:solidFill>
                <a:latin typeface="Segoe UI"/>
                <a:ea typeface="MS PGothic"/>
              </a:rPr>
              <a:t> ports.</a:t>
            </a:r>
            <a:endParaRPr lang="en-US" dirty="0">
              <a:latin typeface="Segoe UI"/>
              <a:ea typeface="MS PGothic"/>
              <a:cs typeface="Arial"/>
            </a:endParaRPr>
          </a:p>
          <a:p>
            <a:pPr>
              <a:lnSpc>
                <a:spcPts val="3600"/>
              </a:lnSpc>
            </a:pPr>
            <a:r>
              <a:rPr lang="en-US" dirty="0">
                <a:latin typeface="Segoe UI"/>
                <a:ea typeface="MS PGothic"/>
                <a:cs typeface="Arial"/>
              </a:rPr>
              <a:t>This is a good starting point introduced by </a:t>
            </a:r>
            <a:r>
              <a:rPr lang="en-US" dirty="0" err="1">
                <a:latin typeface="Segoe UI"/>
                <a:ea typeface="MS PGothic"/>
                <a:cs typeface="Arial"/>
              </a:rPr>
              <a:t>Harwayne-Gidansky</a:t>
            </a:r>
            <a:r>
              <a:rPr lang="en-US" dirty="0">
                <a:latin typeface="Segoe UI"/>
                <a:ea typeface="MS PGothic"/>
                <a:cs typeface="Arial"/>
              </a:rPr>
              <a:t> et al. We call this our “</a:t>
            </a:r>
            <a:r>
              <a:rPr lang="en-US" b="1" dirty="0">
                <a:solidFill>
                  <a:srgbClr val="9E4F00"/>
                </a:solidFill>
                <a:latin typeface="Segoe UI"/>
                <a:ea typeface="MS PGothic"/>
                <a:cs typeface="Arial"/>
              </a:rPr>
              <a:t>baseline design</a:t>
            </a:r>
            <a:r>
              <a:rPr lang="en-US" dirty="0">
                <a:latin typeface="Segoe UI"/>
                <a:ea typeface="MS PGothic"/>
                <a:cs typeface="Arial"/>
              </a:rPr>
              <a:t>".</a:t>
            </a:r>
            <a:endParaRPr lang="en-US" dirty="0">
              <a:latin typeface="Segoe UI"/>
              <a:ea typeface="MS PGothic"/>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Baseline Bloom Filter Accelerator</a:t>
            </a:r>
          </a:p>
        </p:txBody>
      </p:sp>
      <p:pic>
        <p:nvPicPr>
          <p:cNvPr id="6" name="Picture 5">
            <a:extLst>
              <a:ext uri="{FF2B5EF4-FFF2-40B4-BE49-F238E27FC236}">
                <a16:creationId xmlns:a16="http://schemas.microsoft.com/office/drawing/2014/main" id="{264F8205-3151-432E-AB0E-12B15366AD14}"/>
              </a:ext>
            </a:extLst>
          </p:cNvPr>
          <p:cNvPicPr>
            <a:picLocks noChangeAspect="1"/>
          </p:cNvPicPr>
          <p:nvPr/>
        </p:nvPicPr>
        <p:blipFill>
          <a:blip r:embed="rId4"/>
          <a:stretch>
            <a:fillRect/>
          </a:stretch>
        </p:blipFill>
        <p:spPr>
          <a:xfrm>
            <a:off x="1759323" y="4887292"/>
            <a:ext cx="8673352" cy="1745062"/>
          </a:xfrm>
          <a:prstGeom prst="rect">
            <a:avLst/>
          </a:prstGeom>
        </p:spPr>
      </p:pic>
    </p:spTree>
    <p:custDataLst>
      <p:tags r:id="rId1"/>
    </p:custDataLst>
    <p:extLst>
      <p:ext uri="{BB962C8B-B14F-4D97-AF65-F5344CB8AC3E}">
        <p14:creationId xmlns:p14="http://schemas.microsoft.com/office/powerpoint/2010/main" val="2831256267"/>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5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BFF85-4CB1-4B29-89FD-0C63A315159D}"/>
              </a:ext>
            </a:extLst>
          </p:cNvPr>
          <p:cNvPicPr>
            <a:picLocks noChangeAspect="1"/>
          </p:cNvPicPr>
          <p:nvPr/>
        </p:nvPicPr>
        <p:blipFill>
          <a:blip r:embed="rId4"/>
          <a:stretch>
            <a:fillRect/>
          </a:stretch>
        </p:blipFill>
        <p:spPr>
          <a:xfrm>
            <a:off x="1759324" y="4894235"/>
            <a:ext cx="8673352" cy="1745062"/>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latin typeface="Segoe UI"/>
                <a:ea typeface="MS PGothic"/>
                <a:cs typeface="Arial"/>
              </a:rPr>
              <a:t>Can we do better than 2 queries per cycle?</a:t>
            </a:r>
          </a:p>
          <a:p>
            <a:pPr lvl="1">
              <a:lnSpc>
                <a:spcPts val="3600"/>
              </a:lnSpc>
            </a:pPr>
            <a:r>
              <a:rPr lang="en-US" dirty="0">
                <a:solidFill>
                  <a:srgbClr val="000000"/>
                </a:solidFill>
                <a:latin typeface="Segoe UI"/>
                <a:ea typeface="MS PGothic"/>
                <a:cs typeface="Arial"/>
              </a:rPr>
              <a:t>i.e. can we have more than one input stream? </a:t>
            </a:r>
            <a:r>
              <a:rPr lang="en-US" dirty="0">
                <a:solidFill>
                  <a:srgbClr val="0070C0"/>
                </a:solidFill>
                <a:latin typeface="Consolas" panose="020B0609020204030204" pitchFamily="49" charset="0"/>
                <a:ea typeface="MS PGothic"/>
                <a:cs typeface="Arial"/>
              </a:rPr>
              <a:t>S</a:t>
            </a:r>
            <a:r>
              <a:rPr lang="en-US" dirty="0">
                <a:solidFill>
                  <a:srgbClr val="000000"/>
                </a:solidFill>
                <a:latin typeface="Segoe UI"/>
                <a:ea typeface="MS PGothic"/>
                <a:cs typeface="Arial"/>
              </a:rPr>
              <a:t> input streams?</a:t>
            </a:r>
            <a:endParaRPr lang="en-US" dirty="0">
              <a:latin typeface="Segoe UI"/>
              <a:ea typeface="MS PGothic"/>
              <a:cs typeface="Arial"/>
            </a:endParaRPr>
          </a:p>
          <a:p>
            <a:pPr>
              <a:lnSpc>
                <a:spcPts val="3600"/>
              </a:lnSpc>
            </a:pPr>
            <a:r>
              <a:rPr lang="en-US" dirty="0">
                <a:solidFill>
                  <a:srgbClr val="9E4F00"/>
                </a:solidFill>
                <a:latin typeface="Segoe UI"/>
                <a:ea typeface="MS PGothic"/>
                <a:cs typeface="Arial"/>
              </a:rPr>
              <a:t>Simple solution</a:t>
            </a:r>
            <a:r>
              <a:rPr lang="en-US" dirty="0">
                <a:latin typeface="Segoe UI"/>
                <a:ea typeface="MS PGothic"/>
                <a:cs typeface="Arial"/>
              </a:rPr>
              <a:t>: Duplicate the baseline design </a:t>
            </a:r>
            <a:r>
              <a:rPr lang="en-US" dirty="0">
                <a:solidFill>
                  <a:srgbClr val="0070C0"/>
                </a:solidFill>
                <a:latin typeface="Consolas" panose="020B0609020204030204" pitchFamily="49" charset="0"/>
                <a:ea typeface="MS PGothic"/>
                <a:cs typeface="Arial"/>
              </a:rPr>
              <a:t>S</a:t>
            </a:r>
            <a:r>
              <a:rPr lang="en-US" dirty="0">
                <a:latin typeface="Segoe UI"/>
                <a:ea typeface="MS PGothic"/>
                <a:cs typeface="Arial"/>
              </a:rPr>
              <a:t> times</a:t>
            </a:r>
          </a:p>
          <a:p>
            <a:pPr lvl="1">
              <a:lnSpc>
                <a:spcPts val="3600"/>
              </a:lnSpc>
            </a:pPr>
            <a:r>
              <a:rPr lang="en-US" dirty="0">
                <a:latin typeface="Segoe UI"/>
                <a:ea typeface="MS PGothic"/>
                <a:cs typeface="Arial"/>
              </a:rPr>
              <a:t>With large bit-vectors, we run out of on-chip memory.</a:t>
            </a:r>
          </a:p>
          <a:p>
            <a:pPr>
              <a:lnSpc>
                <a:spcPts val="3600"/>
              </a:lnSpc>
            </a:pPr>
            <a:r>
              <a:rPr lang="en-US" dirty="0" err="1">
                <a:solidFill>
                  <a:srgbClr val="9E4F00"/>
                </a:solidFill>
                <a:latin typeface="Segoe UI"/>
                <a:ea typeface="MS PGothic"/>
                <a:cs typeface="Arial"/>
              </a:rPr>
              <a:t>BitBlender</a:t>
            </a:r>
            <a:r>
              <a:rPr lang="en-US" dirty="0">
                <a:solidFill>
                  <a:srgbClr val="9E4F00"/>
                </a:solidFill>
                <a:latin typeface="Segoe UI"/>
                <a:ea typeface="MS PGothic"/>
                <a:cs typeface="Arial"/>
              </a:rPr>
              <a:t>:</a:t>
            </a:r>
            <a:r>
              <a:rPr lang="en-US" dirty="0">
                <a:solidFill>
                  <a:schemeClr val="accent4"/>
                </a:solidFill>
                <a:latin typeface="Segoe UI"/>
                <a:ea typeface="MS PGothic"/>
                <a:cs typeface="Arial"/>
              </a:rPr>
              <a:t> Duplicate </a:t>
            </a:r>
            <a:r>
              <a:rPr lang="en-US" dirty="0">
                <a:solidFill>
                  <a:srgbClr val="9E4F00"/>
                </a:solidFill>
                <a:latin typeface="Segoe UI"/>
                <a:ea typeface="MS PGothic"/>
                <a:cs typeface="Arial"/>
              </a:rPr>
              <a:t>only the computation modules</a:t>
            </a:r>
            <a:r>
              <a:rPr lang="en-US" dirty="0">
                <a:solidFill>
                  <a:schemeClr val="accent4"/>
                </a:solidFill>
                <a:latin typeface="Segoe UI"/>
                <a:ea typeface="MS PGothic"/>
                <a:cs typeface="Arial"/>
              </a:rPr>
              <a:t> </a:t>
            </a:r>
            <a:r>
              <a:rPr lang="en-US" dirty="0">
                <a:solidFill>
                  <a:srgbClr val="0070C0"/>
                </a:solidFill>
                <a:latin typeface="Consolas" panose="020B0609020204030204" pitchFamily="49" charset="0"/>
                <a:ea typeface="MS PGothic"/>
                <a:cs typeface="Arial"/>
              </a:rPr>
              <a:t>S</a:t>
            </a:r>
            <a:r>
              <a:rPr lang="en-US" dirty="0">
                <a:latin typeface="Segoe UI"/>
                <a:ea typeface="MS PGothic"/>
                <a:cs typeface="Arial"/>
              </a:rPr>
              <a:t> times</a:t>
            </a:r>
            <a:r>
              <a:rPr lang="en-US" dirty="0">
                <a:solidFill>
                  <a:schemeClr val="accent4"/>
                </a:solidFill>
                <a:latin typeface="Segoe UI"/>
                <a:ea typeface="MS PGothic"/>
                <a:cs typeface="Arial"/>
              </a:rPr>
              <a:t>, but </a:t>
            </a:r>
            <a:r>
              <a:rPr lang="en-US" dirty="0">
                <a:solidFill>
                  <a:srgbClr val="9E4F00"/>
                </a:solidFill>
                <a:latin typeface="Segoe UI"/>
                <a:ea typeface="MS PGothic"/>
                <a:cs typeface="Arial"/>
              </a:rPr>
              <a:t>share the bit-vector </a:t>
            </a:r>
            <a:r>
              <a:rPr lang="en-US" dirty="0">
                <a:solidFill>
                  <a:schemeClr val="accent4"/>
                </a:solidFill>
                <a:latin typeface="Segoe UI"/>
                <a:ea typeface="MS PGothic"/>
                <a:cs typeface="Arial"/>
              </a:rPr>
              <a:t>among the </a:t>
            </a:r>
            <a:r>
              <a:rPr lang="en-US" dirty="0">
                <a:solidFill>
                  <a:srgbClr val="0070C0"/>
                </a:solidFill>
                <a:latin typeface="Consolas" panose="020B0609020204030204" pitchFamily="49" charset="0"/>
                <a:ea typeface="MS PGothic"/>
                <a:cs typeface="Arial"/>
              </a:rPr>
              <a:t>S</a:t>
            </a:r>
            <a:r>
              <a:rPr lang="en-US" dirty="0">
                <a:solidFill>
                  <a:srgbClr val="000000"/>
                </a:solidFill>
                <a:latin typeface="Segoe UI"/>
                <a:ea typeface="MS PGothic"/>
                <a:cs typeface="Arial"/>
              </a:rPr>
              <a:t> input streams</a:t>
            </a:r>
            <a:endParaRPr lang="en-US" dirty="0">
              <a:solidFill>
                <a:schemeClr val="accent4"/>
              </a:solidFill>
              <a:latin typeface="Segoe UI"/>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Further Parallelization Opportunities</a:t>
            </a:r>
          </a:p>
        </p:txBody>
      </p:sp>
    </p:spTree>
    <p:custDataLst>
      <p:tags r:id="rId1"/>
    </p:custDataLst>
    <p:extLst>
      <p:ext uri="{BB962C8B-B14F-4D97-AF65-F5344CB8AC3E}">
        <p14:creationId xmlns:p14="http://schemas.microsoft.com/office/powerpoint/2010/main" val="3580393679"/>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5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25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2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rgbClr val="9E4F00"/>
                </a:solidFill>
                <a:latin typeface="Segoe UI"/>
                <a:ea typeface="MS PGothic"/>
                <a:cs typeface="Arial"/>
              </a:rPr>
              <a:t>Simple solution</a:t>
            </a:r>
            <a:r>
              <a:rPr lang="en-US" dirty="0">
                <a:latin typeface="Segoe UI"/>
                <a:ea typeface="MS PGothic"/>
                <a:cs typeface="Arial"/>
              </a:rPr>
              <a:t>: Duplicate the entire design </a:t>
            </a:r>
            <a:r>
              <a:rPr lang="en-US" dirty="0">
                <a:solidFill>
                  <a:srgbClr val="0070C0"/>
                </a:solidFill>
                <a:latin typeface="Consolas" panose="020B0609020204030204" pitchFamily="49" charset="0"/>
                <a:ea typeface="MS PGothic"/>
                <a:cs typeface="Arial"/>
              </a:rPr>
              <a:t>S</a:t>
            </a:r>
            <a:r>
              <a:rPr lang="en-US" dirty="0">
                <a:latin typeface="Segoe UI"/>
                <a:ea typeface="MS PGothic"/>
                <a:cs typeface="Arial"/>
              </a:rPr>
              <a:t> times</a:t>
            </a:r>
          </a:p>
          <a:p>
            <a:pPr>
              <a:lnSpc>
                <a:spcPts val="3600"/>
              </a:lnSpc>
            </a:pPr>
            <a:r>
              <a:rPr lang="en-US" dirty="0">
                <a:latin typeface="Segoe UI"/>
                <a:ea typeface="MS PGothic"/>
                <a:cs typeface="Arial"/>
              </a:rPr>
              <a:t>Here is the resource usage of our baseline streaming design, supporting </a:t>
            </a:r>
            <a:r>
              <a:rPr lang="en-US" dirty="0">
                <a:solidFill>
                  <a:srgbClr val="0070C0"/>
                </a:solidFill>
                <a:latin typeface="Consolas" panose="020B0609020204030204" pitchFamily="49" charset="0"/>
                <a:ea typeface="MS PGothic"/>
                <a:cs typeface="Arial"/>
              </a:rPr>
              <a:t>I</a:t>
            </a:r>
            <a:r>
              <a:rPr lang="en-US" dirty="0">
                <a:latin typeface="Segoe UI"/>
                <a:ea typeface="MS PGothic"/>
                <a:cs typeface="Arial"/>
              </a:rPr>
              <a:t>=9M insertions at 0.1% false positive rate:</a:t>
            </a:r>
          </a:p>
          <a:p>
            <a:pPr lvl="1">
              <a:lnSpc>
                <a:spcPts val="3600"/>
              </a:lnSpc>
            </a:pPr>
            <a:r>
              <a:rPr lang="en-US" dirty="0">
                <a:solidFill>
                  <a:schemeClr val="tx1"/>
                </a:solidFill>
                <a:latin typeface="Segoe UI"/>
                <a:ea typeface="MS PGothic"/>
              </a:rPr>
              <a:t>Too much BRAM/URAM usage. </a:t>
            </a:r>
            <a:r>
              <a:rPr lang="en-US" dirty="0">
                <a:solidFill>
                  <a:srgbClr val="9E4F00"/>
                </a:solidFill>
                <a:latin typeface="Segoe UI"/>
                <a:ea typeface="MS PGothic"/>
              </a:rPr>
              <a:t>Cannot be duplicated</a:t>
            </a:r>
            <a:r>
              <a:rPr lang="en-US" dirty="0">
                <a:solidFill>
                  <a:schemeClr val="tx1"/>
                </a:solidFill>
                <a:latin typeface="Segoe UI"/>
                <a:ea typeface="MS PGothic"/>
              </a:rPr>
              <a:t>.</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Simple Parallelization</a:t>
            </a:r>
          </a:p>
        </p:txBody>
      </p:sp>
      <p:graphicFrame>
        <p:nvGraphicFramePr>
          <p:cNvPr id="4" name="Table 4">
            <a:extLst>
              <a:ext uri="{FF2B5EF4-FFF2-40B4-BE49-F238E27FC236}">
                <a16:creationId xmlns:a16="http://schemas.microsoft.com/office/drawing/2014/main" id="{CE88263C-011F-4C31-A1C7-F650A2C8289F}"/>
              </a:ext>
            </a:extLst>
          </p:cNvPr>
          <p:cNvGraphicFramePr>
            <a:graphicFrameLocks noGrp="1"/>
          </p:cNvGraphicFramePr>
          <p:nvPr>
            <p:extLst>
              <p:ext uri="{D42A27DB-BD31-4B8C-83A1-F6EECF244321}">
                <p14:modId xmlns:p14="http://schemas.microsoft.com/office/powerpoint/2010/main" val="439109733"/>
              </p:ext>
            </p:extLst>
          </p:nvPr>
        </p:nvGraphicFramePr>
        <p:xfrm>
          <a:off x="711199" y="4369897"/>
          <a:ext cx="10482276" cy="1554480"/>
        </p:xfrm>
        <a:graphic>
          <a:graphicData uri="http://schemas.openxmlformats.org/drawingml/2006/table">
            <a:tbl>
              <a:tblPr firstRow="1" bandRow="1">
                <a:tableStyleId>{5C22544A-7EE6-4342-B048-85BDC9FD1C3A}</a:tableStyleId>
              </a:tblPr>
              <a:tblGrid>
                <a:gridCol w="1747046">
                  <a:extLst>
                    <a:ext uri="{9D8B030D-6E8A-4147-A177-3AD203B41FA5}">
                      <a16:colId xmlns:a16="http://schemas.microsoft.com/office/drawing/2014/main" val="2761674598"/>
                    </a:ext>
                  </a:extLst>
                </a:gridCol>
                <a:gridCol w="1747046">
                  <a:extLst>
                    <a:ext uri="{9D8B030D-6E8A-4147-A177-3AD203B41FA5}">
                      <a16:colId xmlns:a16="http://schemas.microsoft.com/office/drawing/2014/main" val="3200898167"/>
                    </a:ext>
                  </a:extLst>
                </a:gridCol>
                <a:gridCol w="1747046">
                  <a:extLst>
                    <a:ext uri="{9D8B030D-6E8A-4147-A177-3AD203B41FA5}">
                      <a16:colId xmlns:a16="http://schemas.microsoft.com/office/drawing/2014/main" val="644491323"/>
                    </a:ext>
                  </a:extLst>
                </a:gridCol>
                <a:gridCol w="1747046">
                  <a:extLst>
                    <a:ext uri="{9D8B030D-6E8A-4147-A177-3AD203B41FA5}">
                      <a16:colId xmlns:a16="http://schemas.microsoft.com/office/drawing/2014/main" val="3669425911"/>
                    </a:ext>
                  </a:extLst>
                </a:gridCol>
                <a:gridCol w="1747046">
                  <a:extLst>
                    <a:ext uri="{9D8B030D-6E8A-4147-A177-3AD203B41FA5}">
                      <a16:colId xmlns:a16="http://schemas.microsoft.com/office/drawing/2014/main" val="2503588409"/>
                    </a:ext>
                  </a:extLst>
                </a:gridCol>
                <a:gridCol w="1747046">
                  <a:extLst>
                    <a:ext uri="{9D8B030D-6E8A-4147-A177-3AD203B41FA5}">
                      <a16:colId xmlns:a16="http://schemas.microsoft.com/office/drawing/2014/main" val="2564530708"/>
                    </a:ext>
                  </a:extLst>
                </a:gridCol>
              </a:tblGrid>
              <a:tr h="573244">
                <a:tc rowSpan="2">
                  <a:txBody>
                    <a:bodyPr/>
                    <a:lstStyle/>
                    <a:p>
                      <a:pPr algn="ctr"/>
                      <a:r>
                        <a:rPr lang="en-US" sz="2400" dirty="0">
                          <a:solidFill>
                            <a:srgbClr val="FFFFFF"/>
                          </a:solidFill>
                          <a:latin typeface="Arial MT Light" panose="020B0302030403020204"/>
                        </a:rPr>
                        <a:t>Example Design Resource 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dirty="0">
                          <a:solidFill>
                            <a:srgbClr val="FFFFFF"/>
                          </a:solidFill>
                          <a:latin typeface="Arial MT Light" panose="020B0302030403020204"/>
                        </a:rPr>
                        <a:t>LUTs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dirty="0">
                          <a:solidFill>
                            <a:srgbClr val="FFFFFF"/>
                          </a:solidFill>
                          <a:latin typeface="Arial MT Light" panose="020B0302030403020204"/>
                        </a:rPr>
                        <a:t>FFs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dirty="0">
                          <a:solidFill>
                            <a:srgbClr val="FFFFFF"/>
                          </a:solidFill>
                          <a:latin typeface="Arial MT Light" panose="020B0302030403020204"/>
                        </a:rPr>
                        <a:t>BRAMs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dirty="0">
                          <a:solidFill>
                            <a:srgbClr val="FFFFFF"/>
                          </a:solidFill>
                          <a:latin typeface="Arial MT Light" panose="020B0302030403020204"/>
                        </a:rPr>
                        <a:t>URAMs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dirty="0">
                          <a:solidFill>
                            <a:srgbClr val="FFFFFF"/>
                          </a:solidFill>
                          <a:latin typeface="Arial MT Light" panose="020B0302030403020204"/>
                        </a:rPr>
                        <a:t>DSPs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241466898"/>
                  </a:ext>
                </a:extLst>
              </a:tr>
              <a:tr h="573244">
                <a:tc vMerge="1">
                  <a:txBody>
                    <a:bodyPr/>
                    <a:lstStyle/>
                    <a:p>
                      <a:endParaRPr lang="en-US" dirty="0"/>
                    </a:p>
                  </a:txBody>
                  <a:tcPr/>
                </a:tc>
                <a:tc>
                  <a:txBody>
                    <a:bodyPr/>
                    <a:lstStyle/>
                    <a:p>
                      <a:pPr algn="ctr"/>
                      <a:r>
                        <a:rPr lang="en-US" sz="2400" dirty="0">
                          <a:solidFill>
                            <a:srgbClr val="FFFFFF"/>
                          </a:solidFill>
                          <a:latin typeface="Arial MT Light" panose="020B0302030403020204"/>
                        </a:rPr>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dirty="0">
                          <a:solidFill>
                            <a:srgbClr val="FFFFFF"/>
                          </a:solidFill>
                          <a:latin typeface="Arial MT Light" panose="020B0302030403020204"/>
                        </a:rPr>
                        <a:t>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a:solidFill>
                            <a:srgbClr val="FFFFFF"/>
                          </a:solidFill>
                          <a:latin typeface="Arial MT Light" panose="020B0302030403020204"/>
                        </a:rPr>
                        <a:t>56.1%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99"/>
                    </a:solidFill>
                  </a:tcPr>
                </a:tc>
                <a:tc>
                  <a:txBody>
                    <a:bodyPr/>
                    <a:lstStyle/>
                    <a:p>
                      <a:pPr algn="ctr"/>
                      <a:r>
                        <a:rPr lang="en-US" sz="2400" b="1" dirty="0">
                          <a:solidFill>
                            <a:srgbClr val="FFFFFF"/>
                          </a:solidFill>
                          <a:latin typeface="Arial MT Light" panose="020B0302030403020204"/>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99"/>
                    </a:solidFill>
                  </a:tcPr>
                </a:tc>
                <a:tc>
                  <a:txBody>
                    <a:bodyPr/>
                    <a:lstStyle/>
                    <a:p>
                      <a:pPr algn="ctr"/>
                      <a:r>
                        <a:rPr lang="en-US" sz="2400" dirty="0">
                          <a:solidFill>
                            <a:srgbClr val="FFFFFF"/>
                          </a:solidFill>
                          <a:latin typeface="Arial MT Light" panose="020B0302030403020204"/>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2562651174"/>
                  </a:ext>
                </a:extLst>
              </a:tr>
            </a:tbl>
          </a:graphicData>
        </a:graphic>
      </p:graphicFrame>
    </p:spTree>
    <p:custDataLst>
      <p:tags r:id="rId1"/>
    </p:custDataLst>
    <p:extLst>
      <p:ext uri="{BB962C8B-B14F-4D97-AF65-F5344CB8AC3E}">
        <p14:creationId xmlns:p14="http://schemas.microsoft.com/office/powerpoint/2010/main" val="850179099"/>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5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err="1">
                <a:solidFill>
                  <a:schemeClr val="accent4"/>
                </a:solidFill>
                <a:latin typeface="Segoe UI"/>
                <a:ea typeface="MS PGothic"/>
                <a:cs typeface="Arial"/>
              </a:rPr>
              <a:t>BitBlender</a:t>
            </a:r>
            <a:r>
              <a:rPr lang="en-US" dirty="0">
                <a:solidFill>
                  <a:schemeClr val="accent4"/>
                </a:solidFill>
                <a:latin typeface="Segoe UI"/>
                <a:ea typeface="MS PGothic"/>
                <a:cs typeface="Arial"/>
              </a:rPr>
              <a:t>: Duplicate only the computation modules </a:t>
            </a:r>
            <a:r>
              <a:rPr lang="en-US" dirty="0">
                <a:solidFill>
                  <a:srgbClr val="0070C0"/>
                </a:solidFill>
                <a:latin typeface="Consolas" panose="020B0609020204030204" pitchFamily="49" charset="0"/>
                <a:ea typeface="MS PGothic"/>
                <a:cs typeface="Arial"/>
              </a:rPr>
              <a:t>S</a:t>
            </a:r>
            <a:r>
              <a:rPr lang="en-US" dirty="0">
                <a:latin typeface="Segoe UI"/>
                <a:ea typeface="MS PGothic"/>
                <a:cs typeface="Arial"/>
              </a:rPr>
              <a:t> times</a:t>
            </a:r>
            <a:r>
              <a:rPr lang="en-US" dirty="0">
                <a:solidFill>
                  <a:schemeClr val="accent4"/>
                </a:solidFill>
                <a:latin typeface="Segoe UI"/>
                <a:ea typeface="MS PGothic"/>
                <a:cs typeface="Arial"/>
              </a:rPr>
              <a:t>, but share the bit-vector among the </a:t>
            </a:r>
            <a:r>
              <a:rPr lang="en-US" dirty="0">
                <a:solidFill>
                  <a:srgbClr val="0070C0"/>
                </a:solidFill>
                <a:latin typeface="Consolas" panose="020B0609020204030204" pitchFamily="49" charset="0"/>
                <a:ea typeface="MS PGothic"/>
                <a:cs typeface="Arial"/>
              </a:rPr>
              <a:t>S</a:t>
            </a:r>
            <a:r>
              <a:rPr lang="en-US" dirty="0">
                <a:solidFill>
                  <a:srgbClr val="000000"/>
                </a:solidFill>
                <a:latin typeface="Segoe UI"/>
                <a:ea typeface="MS PGothic"/>
                <a:cs typeface="Arial"/>
              </a:rPr>
              <a:t> input streams</a:t>
            </a:r>
            <a:endParaRPr lang="en-US" dirty="0">
              <a:solidFill>
                <a:schemeClr val="accent4"/>
              </a:solidFill>
              <a:latin typeface="Segoe UI"/>
              <a:ea typeface="MS PGothic"/>
              <a:cs typeface="Arial"/>
            </a:endParaRPr>
          </a:p>
          <a:p>
            <a:pPr>
              <a:lnSpc>
                <a:spcPts val="3600"/>
              </a:lnSpc>
            </a:pPr>
            <a:r>
              <a:rPr lang="en-US" b="1" dirty="0">
                <a:solidFill>
                  <a:srgbClr val="000000"/>
                </a:solidFill>
                <a:latin typeface="Segoe UI"/>
                <a:ea typeface="MS PGothic"/>
                <a:cs typeface="Arial"/>
              </a:rPr>
              <a:t>Challenges</a:t>
            </a:r>
            <a:r>
              <a:rPr lang="en-US" dirty="0">
                <a:solidFill>
                  <a:srgbClr val="000000"/>
                </a:solidFill>
                <a:latin typeface="Segoe UI"/>
                <a:ea typeface="MS PGothic"/>
                <a:cs typeface="Arial"/>
              </a:rPr>
              <a:t>:</a:t>
            </a:r>
          </a:p>
          <a:p>
            <a:pPr marL="822325" lvl="1" indent="-457200">
              <a:lnSpc>
                <a:spcPts val="3600"/>
              </a:lnSpc>
              <a:buFont typeface="+mj-lt"/>
              <a:buAutoNum type="arabicPeriod"/>
            </a:pPr>
            <a:r>
              <a:rPr lang="en-US" b="1" dirty="0">
                <a:solidFill>
                  <a:schemeClr val="accent6">
                    <a:lumMod val="60000"/>
                    <a:lumOff val="40000"/>
                  </a:schemeClr>
                </a:solidFill>
                <a:latin typeface="Segoe UI"/>
                <a:ea typeface="MS PGothic"/>
                <a:cs typeface="Arial"/>
              </a:rPr>
              <a:t>Q: How do we share the bit-vector?</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err="1"/>
              <a:t>BitBlender</a:t>
            </a:r>
            <a:r>
              <a:rPr lang="en-US" dirty="0"/>
              <a:t> - Challenges</a:t>
            </a:r>
          </a:p>
        </p:txBody>
      </p:sp>
    </p:spTree>
    <p:custDataLst>
      <p:tags r:id="rId1"/>
    </p:custDataLst>
    <p:extLst>
      <p:ext uri="{BB962C8B-B14F-4D97-AF65-F5344CB8AC3E}">
        <p14:creationId xmlns:p14="http://schemas.microsoft.com/office/powerpoint/2010/main" val="612488621"/>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262F74-FB5E-4E0A-8939-833A3DA4D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929" y="3520966"/>
            <a:ext cx="8951944" cy="3118331"/>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latin typeface="Segoe UI"/>
                <a:ea typeface="MS PGothic"/>
                <a:cs typeface="Arial"/>
              </a:rPr>
              <a:t>How do we share the bit-vector?</a:t>
            </a:r>
            <a:endParaRPr lang="en-US" dirty="0">
              <a:solidFill>
                <a:srgbClr val="000000"/>
              </a:solidFill>
              <a:latin typeface="Segoe UI"/>
              <a:ea typeface="MS PGothic"/>
              <a:cs typeface="Arial"/>
            </a:endParaRPr>
          </a:p>
          <a:p>
            <a:pPr>
              <a:lnSpc>
                <a:spcPts val="3600"/>
              </a:lnSpc>
            </a:pPr>
            <a:r>
              <a:rPr lang="en-US" dirty="0">
                <a:latin typeface="Segoe UI"/>
                <a:ea typeface="MS PGothic"/>
                <a:cs typeface="Arial"/>
              </a:rPr>
              <a:t>Share memories among queries, by array-partitioning.</a:t>
            </a:r>
            <a:endParaRPr lang="en-US" dirty="0">
              <a:solidFill>
                <a:srgbClr val="000000"/>
              </a:solidFill>
              <a:latin typeface="Segoe UI"/>
              <a:ea typeface="MS PGothic"/>
              <a:cs typeface="Arial"/>
            </a:endParaRPr>
          </a:p>
          <a:p>
            <a:pPr lvl="1">
              <a:lnSpc>
                <a:spcPts val="3600"/>
              </a:lnSpc>
              <a:buFont typeface="Courier New" panose="020B0604020202020204" pitchFamily="34" charset="0"/>
              <a:buChar char="o"/>
            </a:pPr>
            <a:r>
              <a:rPr lang="en-US" dirty="0">
                <a:solidFill>
                  <a:srgbClr val="000000"/>
                </a:solidFill>
                <a:latin typeface="Segoe UI"/>
                <a:ea typeface="MS PGothic"/>
                <a:cs typeface="Arial"/>
              </a:rPr>
              <a:t>Each bit-vector section will be further </a:t>
            </a:r>
            <a:r>
              <a:rPr lang="en-US" b="1" dirty="0">
                <a:solidFill>
                  <a:srgbClr val="000000"/>
                </a:solidFill>
                <a:latin typeface="Segoe UI"/>
                <a:ea typeface="MS PGothic"/>
                <a:cs typeface="Arial"/>
              </a:rPr>
              <a:t>partitioned</a:t>
            </a:r>
            <a:r>
              <a:rPr lang="en-US" dirty="0">
                <a:solidFill>
                  <a:srgbClr val="000000"/>
                </a:solidFill>
                <a:latin typeface="Segoe UI"/>
                <a:ea typeface="MS PGothic"/>
                <a:cs typeface="Arial"/>
              </a:rPr>
              <a:t> to allow parallel access.</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Partitioning the Bit-Vector</a:t>
            </a:r>
          </a:p>
        </p:txBody>
      </p:sp>
      <p:pic>
        <p:nvPicPr>
          <p:cNvPr id="11" name="Picture 10" descr="A close-up of several signs&#10;&#10;Description automatically generated">
            <a:extLst>
              <a:ext uri="{FF2B5EF4-FFF2-40B4-BE49-F238E27FC236}">
                <a16:creationId xmlns:a16="http://schemas.microsoft.com/office/drawing/2014/main" id="{C5AD923C-8070-9DBB-6FB5-80B85B483A9A}"/>
              </a:ext>
            </a:extLst>
          </p:cNvPr>
          <p:cNvPicPr>
            <a:picLocks noChangeAspect="1"/>
          </p:cNvPicPr>
          <p:nvPr/>
        </p:nvPicPr>
        <p:blipFill>
          <a:blip r:embed="rId5"/>
          <a:stretch>
            <a:fillRect/>
          </a:stretch>
        </p:blipFill>
        <p:spPr>
          <a:xfrm>
            <a:off x="1668806" y="4353202"/>
            <a:ext cx="9196191" cy="2031512"/>
          </a:xfrm>
          <a:prstGeom prst="rect">
            <a:avLst/>
          </a:prstGeom>
        </p:spPr>
      </p:pic>
      <p:pic>
        <p:nvPicPr>
          <p:cNvPr id="8" name="Picture 7">
            <a:extLst>
              <a:ext uri="{FF2B5EF4-FFF2-40B4-BE49-F238E27FC236}">
                <a16:creationId xmlns:a16="http://schemas.microsoft.com/office/drawing/2014/main" id="{4F4AA466-E33D-2EEC-D08E-8DF8DC5375A9}"/>
              </a:ext>
            </a:extLst>
          </p:cNvPr>
          <p:cNvPicPr>
            <a:picLocks noChangeAspect="1"/>
          </p:cNvPicPr>
          <p:nvPr/>
        </p:nvPicPr>
        <p:blipFill>
          <a:blip r:embed="rId6"/>
          <a:stretch>
            <a:fillRect/>
          </a:stretch>
        </p:blipFill>
        <p:spPr>
          <a:xfrm>
            <a:off x="1950642" y="4353202"/>
            <a:ext cx="8632520" cy="1741070"/>
          </a:xfrm>
          <a:prstGeom prst="rect">
            <a:avLst/>
          </a:prstGeom>
        </p:spPr>
      </p:pic>
    </p:spTree>
    <p:custDataLst>
      <p:tags r:id="rId1"/>
    </p:custDataLst>
    <p:extLst>
      <p:ext uri="{BB962C8B-B14F-4D97-AF65-F5344CB8AC3E}">
        <p14:creationId xmlns:p14="http://schemas.microsoft.com/office/powerpoint/2010/main" val="415571539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par>
                                <p:cTn id="21" presetID="10" presetClass="exit" presetSubtype="0" fill="hold" nodeType="withEffect">
                                  <p:stCondLst>
                                    <p:cond delay="0"/>
                                  </p:stCondLst>
                                  <p:childTnLst>
                                    <p:animEffect transition="out" filter="fade">
                                      <p:cBhvr>
                                        <p:cTn id="22" dur="250"/>
                                        <p:tgtEl>
                                          <p:spTgt spid="8"/>
                                        </p:tgtEl>
                                      </p:cBhvr>
                                    </p:animEffect>
                                    <p:set>
                                      <p:cBhvr>
                                        <p:cTn id="23" dur="1" fill="hold">
                                          <p:stCondLst>
                                            <p:cond delay="24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11"/>
                                        </p:tgtEl>
                                      </p:cBhvr>
                                    </p:animEffect>
                                    <p:set>
                                      <p:cBhvr>
                                        <p:cTn id="28" dur="1" fill="hold">
                                          <p:stCondLst>
                                            <p:cond delay="249"/>
                                          </p:stCondLst>
                                        </p:cTn>
                                        <p:tgtEl>
                                          <p:spTgt spid="1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5C5C5"/>
        </a:solidFill>
        <a:effectLst/>
      </p:bgPr>
    </p:bg>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81DD912F-ECE3-47F1-B475-88289E9DCB18}"/>
              </a:ext>
            </a:extLst>
          </p:cNvPr>
          <p:cNvSpPr>
            <a:spLocks noGrp="1"/>
          </p:cNvSpPr>
          <p:nvPr>
            <p:ph type="subTitle" idx="1"/>
          </p:nvPr>
        </p:nvSpPr>
        <p:spPr>
          <a:xfrm>
            <a:off x="2869324" y="2180896"/>
            <a:ext cx="6453352" cy="2496207"/>
          </a:xfrm>
        </p:spPr>
        <p:txBody>
          <a:bodyPr/>
          <a:lstStyle/>
          <a:p>
            <a:r>
              <a:rPr lang="en-US" sz="4800" dirty="0">
                <a:latin typeface="Trebuchet MS" panose="020B0603020202020204" pitchFamily="34" charset="0"/>
              </a:rPr>
              <a:t>Overview of </a:t>
            </a:r>
          </a:p>
          <a:p>
            <a:r>
              <a:rPr lang="en-US" sz="4800" dirty="0">
                <a:latin typeface="Trebuchet MS" panose="020B0603020202020204" pitchFamily="34" charset="0"/>
              </a:rPr>
              <a:t>Bloom Filters</a:t>
            </a:r>
          </a:p>
        </p:txBody>
      </p:sp>
    </p:spTree>
    <p:custDataLst>
      <p:tags r:id="rId1"/>
    </p:custDataLst>
    <p:extLst>
      <p:ext uri="{BB962C8B-B14F-4D97-AF65-F5344CB8AC3E}">
        <p14:creationId xmlns:p14="http://schemas.microsoft.com/office/powerpoint/2010/main" val="4241081573"/>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0E13EF-1193-4B9B-8E1F-7E1086B9B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171" y="2973638"/>
            <a:ext cx="9322676" cy="3826314"/>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rgbClr val="000000"/>
                </a:solidFill>
                <a:latin typeface="Segoe UI"/>
                <a:ea typeface="MS PGothic"/>
                <a:cs typeface="Arial"/>
              </a:rPr>
              <a:t>Ok, now let’s add more query streams…</a:t>
            </a:r>
          </a:p>
          <a:p>
            <a:pPr lvl="1">
              <a:lnSpc>
                <a:spcPts val="3600"/>
              </a:lnSpc>
            </a:pPr>
            <a:r>
              <a:rPr lang="en-US" dirty="0">
                <a:solidFill>
                  <a:srgbClr val="000000"/>
                </a:solidFill>
                <a:latin typeface="Segoe UI"/>
                <a:ea typeface="MS PGothic"/>
                <a:cs typeface="Arial"/>
              </a:rPr>
              <a:t>We need one copy of compute/aggregate, for each new stream.</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Partitioning the Bit-Vector</a:t>
            </a:r>
          </a:p>
        </p:txBody>
      </p:sp>
      <p:pic>
        <p:nvPicPr>
          <p:cNvPr id="5" name="Picture 4">
            <a:extLst>
              <a:ext uri="{FF2B5EF4-FFF2-40B4-BE49-F238E27FC236}">
                <a16:creationId xmlns:a16="http://schemas.microsoft.com/office/drawing/2014/main" id="{33300245-B793-4A35-BA50-6E5FD25B9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0045" y="3493112"/>
            <a:ext cx="9031909" cy="3146185"/>
          </a:xfrm>
          <a:prstGeom prst="rect">
            <a:avLst/>
          </a:prstGeom>
        </p:spPr>
      </p:pic>
    </p:spTree>
    <p:custDataLst>
      <p:tags r:id="rId1"/>
    </p:custDataLst>
    <p:extLst>
      <p:ext uri="{BB962C8B-B14F-4D97-AF65-F5344CB8AC3E}">
        <p14:creationId xmlns:p14="http://schemas.microsoft.com/office/powerpoint/2010/main" val="3193054546"/>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5"/>
                                        </p:tgtEl>
                                      </p:cBhvr>
                                    </p:animEffect>
                                    <p:set>
                                      <p:cBhvr>
                                        <p:cTn id="17" dur="1" fill="hold">
                                          <p:stCondLst>
                                            <p:cond delay="249"/>
                                          </p:stCondLst>
                                        </p:cTn>
                                        <p:tgtEl>
                                          <p:spTgt spid="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b="1" dirty="0">
                <a:solidFill>
                  <a:schemeClr val="accent6">
                    <a:lumMod val="60000"/>
                    <a:lumOff val="40000"/>
                  </a:schemeClr>
                </a:solidFill>
                <a:latin typeface="Segoe UI"/>
                <a:ea typeface="MS PGothic"/>
                <a:cs typeface="Arial"/>
              </a:rPr>
              <a:t>Issue</a:t>
            </a:r>
            <a:r>
              <a:rPr lang="en-US" dirty="0">
                <a:solidFill>
                  <a:srgbClr val="000000"/>
                </a:solidFill>
                <a:latin typeface="Segoe UI"/>
                <a:ea typeface="MS PGothic"/>
                <a:cs typeface="Arial"/>
              </a:rPr>
              <a:t>: The static scheduler detects access conflicts.</a:t>
            </a:r>
          </a:p>
          <a:p>
            <a:pPr lvl="1">
              <a:lnSpc>
                <a:spcPts val="3600"/>
              </a:lnSpc>
            </a:pPr>
            <a:r>
              <a:rPr lang="en-US" dirty="0">
                <a:solidFill>
                  <a:srgbClr val="000000"/>
                </a:solidFill>
                <a:latin typeface="Segoe UI"/>
                <a:ea typeface="MS PGothic"/>
                <a:cs typeface="Arial"/>
              </a:rPr>
              <a:t>Initiation Interval = II = </a:t>
            </a:r>
            <a:r>
              <a:rPr lang="en-US" dirty="0">
                <a:solidFill>
                  <a:srgbClr val="0070C0"/>
                </a:solidFill>
                <a:latin typeface="Consolas" panose="020B0609020204030204" pitchFamily="49" charset="0"/>
                <a:ea typeface="MS PGothic"/>
                <a:cs typeface="Arial"/>
              </a:rPr>
              <a:t>S</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Partitioning the Bit-Vector</a:t>
            </a:r>
          </a:p>
        </p:txBody>
      </p:sp>
      <p:pic>
        <p:nvPicPr>
          <p:cNvPr id="5" name="Picture 4">
            <a:extLst>
              <a:ext uri="{FF2B5EF4-FFF2-40B4-BE49-F238E27FC236}">
                <a16:creationId xmlns:a16="http://schemas.microsoft.com/office/drawing/2014/main" id="{EF1798D5-F2AA-4511-A429-D1693DA23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110" y="2769846"/>
            <a:ext cx="9427780" cy="3869451"/>
          </a:xfrm>
          <a:prstGeom prst="rect">
            <a:avLst/>
          </a:prstGeom>
        </p:spPr>
      </p:pic>
      <p:sp>
        <p:nvSpPr>
          <p:cNvPr id="4" name="Lightning Bolt 3">
            <a:extLst>
              <a:ext uri="{FF2B5EF4-FFF2-40B4-BE49-F238E27FC236}">
                <a16:creationId xmlns:a16="http://schemas.microsoft.com/office/drawing/2014/main" id="{E443A1B1-B994-4642-94E9-556C3A0EB731}"/>
              </a:ext>
            </a:extLst>
          </p:cNvPr>
          <p:cNvSpPr/>
          <p:nvPr/>
        </p:nvSpPr>
        <p:spPr bwMode="auto">
          <a:xfrm>
            <a:off x="4204137" y="3127395"/>
            <a:ext cx="2606566" cy="2543503"/>
          </a:xfrm>
          <a:prstGeom prst="lightningBol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Tree>
    <p:custDataLst>
      <p:tags r:id="rId1"/>
    </p:custDataLst>
    <p:extLst>
      <p:ext uri="{BB962C8B-B14F-4D97-AF65-F5344CB8AC3E}">
        <p14:creationId xmlns:p14="http://schemas.microsoft.com/office/powerpoint/2010/main" val="3442259534"/>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50"/>
                                        <p:tgtEl>
                                          <p:spTgt spid="2">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56663A6E-B438-416F-AF38-13AB62A92BD0}"/>
              </a:ext>
            </a:extLst>
          </p:cNvPr>
          <p:cNvSpPr/>
          <p:nvPr/>
        </p:nvSpPr>
        <p:spPr bwMode="auto">
          <a:xfrm rot="1574128">
            <a:off x="6361301" y="3973982"/>
            <a:ext cx="354257" cy="775365"/>
          </a:xfrm>
          <a:prstGeom prst="downArrow">
            <a:avLst>
              <a:gd name="adj1" fmla="val 33880"/>
              <a:gd name="adj2" fmla="val 50000"/>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2" name="Arrow: Down 11">
            <a:extLst>
              <a:ext uri="{FF2B5EF4-FFF2-40B4-BE49-F238E27FC236}">
                <a16:creationId xmlns:a16="http://schemas.microsoft.com/office/drawing/2014/main" id="{57FF140F-B1A1-455A-BCFD-285690FD2114}"/>
              </a:ext>
            </a:extLst>
          </p:cNvPr>
          <p:cNvSpPr/>
          <p:nvPr/>
        </p:nvSpPr>
        <p:spPr bwMode="auto">
          <a:xfrm rot="4061720">
            <a:off x="7471885" y="3336611"/>
            <a:ext cx="354257" cy="2311168"/>
          </a:xfrm>
          <a:prstGeom prst="downArrow">
            <a:avLst>
              <a:gd name="adj1" fmla="val 40064"/>
              <a:gd name="adj2" fmla="val 50000"/>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9" name="Arrow: Down 8">
            <a:extLst>
              <a:ext uri="{FF2B5EF4-FFF2-40B4-BE49-F238E27FC236}">
                <a16:creationId xmlns:a16="http://schemas.microsoft.com/office/drawing/2014/main" id="{52619D1D-FA65-4488-8AF4-3A780061E7DA}"/>
              </a:ext>
            </a:extLst>
          </p:cNvPr>
          <p:cNvSpPr/>
          <p:nvPr/>
        </p:nvSpPr>
        <p:spPr bwMode="auto">
          <a:xfrm rot="19464193">
            <a:off x="9092849" y="4000868"/>
            <a:ext cx="354257" cy="872460"/>
          </a:xfrm>
          <a:prstGeom prst="downArrow">
            <a:avLst>
              <a:gd name="adj1" fmla="val 33443"/>
              <a:gd name="adj2" fmla="val 50000"/>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5" name="Arrow: Down 4">
            <a:extLst>
              <a:ext uri="{FF2B5EF4-FFF2-40B4-BE49-F238E27FC236}">
                <a16:creationId xmlns:a16="http://schemas.microsoft.com/office/drawing/2014/main" id="{267FB45B-B79D-4495-BBB6-F00BB8F3AB80}"/>
              </a:ext>
            </a:extLst>
          </p:cNvPr>
          <p:cNvSpPr/>
          <p:nvPr/>
        </p:nvSpPr>
        <p:spPr bwMode="auto">
          <a:xfrm rot="17598735">
            <a:off x="8016012" y="3218605"/>
            <a:ext cx="354257" cy="2491770"/>
          </a:xfrm>
          <a:prstGeom prst="downArrow">
            <a:avLst>
              <a:gd name="adj1" fmla="val 35426"/>
              <a:gd name="adj2" fmla="val 50000"/>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3" y="1187102"/>
            <a:ext cx="5657600" cy="5140125"/>
          </a:xfrm>
        </p:spPr>
        <p:txBody>
          <a:bodyPr/>
          <a:lstStyle/>
          <a:p>
            <a:pPr>
              <a:lnSpc>
                <a:spcPts val="3600"/>
              </a:lnSpc>
            </a:pPr>
            <a:r>
              <a:rPr lang="en-US" dirty="0">
                <a:solidFill>
                  <a:schemeClr val="accent4"/>
                </a:solidFill>
                <a:latin typeface="Segoe UI" panose="020B0502040204020203" pitchFamily="34" charset="0"/>
                <a:ea typeface="MS PGothic"/>
                <a:cs typeface="Segoe UI" panose="020B0502040204020203" pitchFamily="34" charset="0"/>
              </a:rPr>
              <a:t>What are these access conflicts?</a:t>
            </a:r>
          </a:p>
          <a:p>
            <a:pPr lvl="1">
              <a:lnSpc>
                <a:spcPts val="3600"/>
              </a:lnSpc>
            </a:pPr>
            <a:r>
              <a:rPr lang="en-US" dirty="0">
                <a:solidFill>
                  <a:schemeClr val="accent4"/>
                </a:solidFill>
                <a:latin typeface="Segoe UI" panose="020B0502040204020203" pitchFamily="34" charset="0"/>
                <a:ea typeface="MS PGothic"/>
                <a:cs typeface="Segoe UI" panose="020B0502040204020203" pitchFamily="34" charset="0"/>
              </a:rPr>
              <a:t>The data in each packet decides which partition it goes to.</a:t>
            </a:r>
          </a:p>
          <a:p>
            <a:pPr lvl="1">
              <a:lnSpc>
                <a:spcPts val="3600"/>
              </a:lnSpc>
            </a:pPr>
            <a:r>
              <a:rPr lang="en-US" dirty="0">
                <a:solidFill>
                  <a:schemeClr val="accent4"/>
                </a:solidFill>
                <a:latin typeface="Segoe UI" panose="020B0502040204020203" pitchFamily="34" charset="0"/>
                <a:ea typeface="MS PGothic"/>
                <a:cs typeface="Segoe UI" panose="020B0502040204020203" pitchFamily="34" charset="0"/>
              </a:rPr>
              <a:t>If we get unlucky, data from different streams will </a:t>
            </a:r>
            <a:r>
              <a:rPr lang="en-US" dirty="0">
                <a:solidFill>
                  <a:srgbClr val="9E4F00"/>
                </a:solidFill>
                <a:latin typeface="Segoe UI" panose="020B0502040204020203" pitchFamily="34" charset="0"/>
                <a:ea typeface="MS PGothic"/>
                <a:cs typeface="Segoe UI" panose="020B0502040204020203" pitchFamily="34" charset="0"/>
              </a:rPr>
              <a:t>access the same partition</a:t>
            </a:r>
            <a:r>
              <a:rPr lang="en-US" dirty="0">
                <a:solidFill>
                  <a:schemeClr val="accent4"/>
                </a:solidFill>
                <a:latin typeface="Segoe UI" panose="020B0502040204020203" pitchFamily="34" charset="0"/>
                <a:ea typeface="MS PGothic"/>
                <a:cs typeface="Segoe UI" panose="020B0502040204020203" pitchFamily="34" charset="0"/>
              </a:rPr>
              <a:t>.</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Access Conflicts</a:t>
            </a:r>
          </a:p>
        </p:txBody>
      </p:sp>
      <p:sp>
        <p:nvSpPr>
          <p:cNvPr id="4" name="Rectangle 3">
            <a:extLst>
              <a:ext uri="{FF2B5EF4-FFF2-40B4-BE49-F238E27FC236}">
                <a16:creationId xmlns:a16="http://schemas.microsoft.com/office/drawing/2014/main" id="{4DA51A37-72AA-48E8-AA4A-C6F7EE961C5E}"/>
              </a:ext>
            </a:extLst>
          </p:cNvPr>
          <p:cNvSpPr/>
          <p:nvPr/>
        </p:nvSpPr>
        <p:spPr bwMode="auto">
          <a:xfrm>
            <a:off x="6487819" y="3429000"/>
            <a:ext cx="798786" cy="712076"/>
          </a:xfrm>
          <a:prstGeom prst="rect">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solidFill>
                  <a:srgbClr val="000000"/>
                </a:solidFill>
                <a:latin typeface="Segoe UI"/>
                <a:ea typeface="MS PGothic"/>
                <a:cs typeface="Arial"/>
              </a:rPr>
              <a:t>S</a:t>
            </a:r>
            <a:r>
              <a:rPr lang="en-US" sz="2400" baseline="-25000" dirty="0">
                <a:solidFill>
                  <a:srgbClr val="000000"/>
                </a:solidFill>
                <a:latin typeface="Segoe UI"/>
                <a:ea typeface="MS PGothic"/>
                <a:cs typeface="Arial"/>
              </a:rPr>
              <a:t>0</a:t>
            </a:r>
            <a:endParaRPr kumimoji="0" lang="en-US" sz="2400" b="1" i="0" u="none" strike="noStrike" cap="none" normalizeH="0" baseline="0" dirty="0">
              <a:ln>
                <a:noFill/>
              </a:ln>
              <a:solidFill>
                <a:schemeClr val="tx1"/>
              </a:solidFill>
              <a:effectLst/>
              <a:latin typeface="Times New Roman" charset="0"/>
            </a:endParaRPr>
          </a:p>
        </p:txBody>
      </p:sp>
      <p:sp>
        <p:nvSpPr>
          <p:cNvPr id="7" name="Rectangle 6">
            <a:extLst>
              <a:ext uri="{FF2B5EF4-FFF2-40B4-BE49-F238E27FC236}">
                <a16:creationId xmlns:a16="http://schemas.microsoft.com/office/drawing/2014/main" id="{802AFC6E-E289-4B0B-BC1D-AF797CBDF169}"/>
              </a:ext>
            </a:extLst>
          </p:cNvPr>
          <p:cNvSpPr/>
          <p:nvPr/>
        </p:nvSpPr>
        <p:spPr bwMode="auto">
          <a:xfrm>
            <a:off x="8498446" y="3462878"/>
            <a:ext cx="798786" cy="712076"/>
          </a:xfrm>
          <a:prstGeom prst="rect">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solidFill>
                  <a:srgbClr val="000000"/>
                </a:solidFill>
                <a:latin typeface="Segoe UI"/>
                <a:ea typeface="MS PGothic"/>
                <a:cs typeface="Arial"/>
              </a:rPr>
              <a:t>S</a:t>
            </a:r>
            <a:r>
              <a:rPr lang="en-US" sz="2400" baseline="-25000" dirty="0">
                <a:solidFill>
                  <a:srgbClr val="000000"/>
                </a:solidFill>
                <a:latin typeface="Segoe UI"/>
                <a:ea typeface="MS PGothic"/>
                <a:cs typeface="Arial"/>
              </a:rPr>
              <a:t>1</a:t>
            </a:r>
            <a:endParaRPr kumimoji="0" lang="en-US" sz="2400" b="1" i="0" u="none" strike="noStrike" cap="none" normalizeH="0" baseline="0" dirty="0">
              <a:ln>
                <a:noFill/>
              </a:ln>
              <a:solidFill>
                <a:schemeClr val="tx1"/>
              </a:solidFill>
              <a:effectLst/>
              <a:latin typeface="Times New Roman" charset="0"/>
            </a:endParaRPr>
          </a:p>
        </p:txBody>
      </p:sp>
      <p:sp>
        <p:nvSpPr>
          <p:cNvPr id="16" name="Rectangle 15">
            <a:extLst>
              <a:ext uri="{FF2B5EF4-FFF2-40B4-BE49-F238E27FC236}">
                <a16:creationId xmlns:a16="http://schemas.microsoft.com/office/drawing/2014/main" id="{C629234C-2A98-45F7-A834-94F14F6B1F11}"/>
              </a:ext>
            </a:extLst>
          </p:cNvPr>
          <p:cNvSpPr/>
          <p:nvPr/>
        </p:nvSpPr>
        <p:spPr bwMode="auto">
          <a:xfrm>
            <a:off x="4164837" y="5774990"/>
            <a:ext cx="409903" cy="451946"/>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17" name="Rectangle 16">
            <a:extLst>
              <a:ext uri="{FF2B5EF4-FFF2-40B4-BE49-F238E27FC236}">
                <a16:creationId xmlns:a16="http://schemas.microsoft.com/office/drawing/2014/main" id="{1B248D66-0C55-4996-AB01-9F8791B78EA0}"/>
              </a:ext>
            </a:extLst>
          </p:cNvPr>
          <p:cNvSpPr/>
          <p:nvPr/>
        </p:nvSpPr>
        <p:spPr bwMode="auto">
          <a:xfrm>
            <a:off x="4574740" y="5774989"/>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1</a:t>
            </a:r>
          </a:p>
        </p:txBody>
      </p:sp>
      <p:sp>
        <p:nvSpPr>
          <p:cNvPr id="18" name="Rectangle 17">
            <a:extLst>
              <a:ext uri="{FF2B5EF4-FFF2-40B4-BE49-F238E27FC236}">
                <a16:creationId xmlns:a16="http://schemas.microsoft.com/office/drawing/2014/main" id="{C2191938-0467-4AFC-82D6-A0AEC8D8C2C1}"/>
              </a:ext>
            </a:extLst>
          </p:cNvPr>
          <p:cNvSpPr/>
          <p:nvPr/>
        </p:nvSpPr>
        <p:spPr bwMode="auto">
          <a:xfrm>
            <a:off x="4984643" y="5774989"/>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1</a:t>
            </a:r>
          </a:p>
        </p:txBody>
      </p:sp>
      <p:sp>
        <p:nvSpPr>
          <p:cNvPr id="19" name="Rectangle 18">
            <a:extLst>
              <a:ext uri="{FF2B5EF4-FFF2-40B4-BE49-F238E27FC236}">
                <a16:creationId xmlns:a16="http://schemas.microsoft.com/office/drawing/2014/main" id="{EA4F24BC-AF1F-4AFB-BBEE-BDFD34E3DE0C}"/>
              </a:ext>
            </a:extLst>
          </p:cNvPr>
          <p:cNvSpPr/>
          <p:nvPr/>
        </p:nvSpPr>
        <p:spPr bwMode="auto">
          <a:xfrm>
            <a:off x="5394546" y="5769731"/>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20" name="Rectangle 19">
            <a:extLst>
              <a:ext uri="{FF2B5EF4-FFF2-40B4-BE49-F238E27FC236}">
                <a16:creationId xmlns:a16="http://schemas.microsoft.com/office/drawing/2014/main" id="{09902E85-BD66-458D-9529-FEA83E823FFF}"/>
              </a:ext>
            </a:extLst>
          </p:cNvPr>
          <p:cNvSpPr/>
          <p:nvPr/>
        </p:nvSpPr>
        <p:spPr bwMode="auto">
          <a:xfrm>
            <a:off x="6214352" y="5778148"/>
            <a:ext cx="409903" cy="451946"/>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21" name="Rectangle 20">
            <a:extLst>
              <a:ext uri="{FF2B5EF4-FFF2-40B4-BE49-F238E27FC236}">
                <a16:creationId xmlns:a16="http://schemas.microsoft.com/office/drawing/2014/main" id="{0E6D32A3-FFE9-4161-91D9-4BBB14040726}"/>
              </a:ext>
            </a:extLst>
          </p:cNvPr>
          <p:cNvSpPr/>
          <p:nvPr/>
        </p:nvSpPr>
        <p:spPr bwMode="auto">
          <a:xfrm>
            <a:off x="6624255" y="5778147"/>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latin typeface="Consolas" panose="020B0609020204030204" pitchFamily="49" charset="0"/>
              </a:rPr>
              <a:t>0</a:t>
            </a:r>
            <a:endParaRPr kumimoji="0" lang="en-US" sz="2400" b="1" i="0" u="none" strike="noStrike" cap="none" normalizeH="0" baseline="0" dirty="0">
              <a:ln>
                <a:noFill/>
              </a:ln>
              <a:solidFill>
                <a:schemeClr val="tx1"/>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576926C0-1277-4031-A9BF-9813574C7F05}"/>
              </a:ext>
            </a:extLst>
          </p:cNvPr>
          <p:cNvSpPr/>
          <p:nvPr/>
        </p:nvSpPr>
        <p:spPr bwMode="auto">
          <a:xfrm>
            <a:off x="7034158" y="5778147"/>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1</a:t>
            </a:r>
          </a:p>
        </p:txBody>
      </p:sp>
      <p:sp>
        <p:nvSpPr>
          <p:cNvPr id="23" name="Rectangle 22">
            <a:extLst>
              <a:ext uri="{FF2B5EF4-FFF2-40B4-BE49-F238E27FC236}">
                <a16:creationId xmlns:a16="http://schemas.microsoft.com/office/drawing/2014/main" id="{F5E674FC-BEF4-44A2-9ACF-5D3EF324D167}"/>
              </a:ext>
            </a:extLst>
          </p:cNvPr>
          <p:cNvSpPr/>
          <p:nvPr/>
        </p:nvSpPr>
        <p:spPr bwMode="auto">
          <a:xfrm>
            <a:off x="7444061" y="5783399"/>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32" name="Rectangle 31">
            <a:extLst>
              <a:ext uri="{FF2B5EF4-FFF2-40B4-BE49-F238E27FC236}">
                <a16:creationId xmlns:a16="http://schemas.microsoft.com/office/drawing/2014/main" id="{04FEB94B-1340-4260-AB1D-CAAC06EAE1D2}"/>
              </a:ext>
            </a:extLst>
          </p:cNvPr>
          <p:cNvSpPr/>
          <p:nvPr/>
        </p:nvSpPr>
        <p:spPr bwMode="auto">
          <a:xfrm>
            <a:off x="8317165" y="5762179"/>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33" name="Rectangle 32">
            <a:extLst>
              <a:ext uri="{FF2B5EF4-FFF2-40B4-BE49-F238E27FC236}">
                <a16:creationId xmlns:a16="http://schemas.microsoft.com/office/drawing/2014/main" id="{1A3AD7A0-8444-45A5-B198-BDF0B3CDDB58}"/>
              </a:ext>
            </a:extLst>
          </p:cNvPr>
          <p:cNvSpPr/>
          <p:nvPr/>
        </p:nvSpPr>
        <p:spPr bwMode="auto">
          <a:xfrm>
            <a:off x="8728365" y="5762744"/>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1</a:t>
            </a:r>
          </a:p>
        </p:txBody>
      </p:sp>
      <p:sp>
        <p:nvSpPr>
          <p:cNvPr id="34" name="Rectangle 33">
            <a:extLst>
              <a:ext uri="{FF2B5EF4-FFF2-40B4-BE49-F238E27FC236}">
                <a16:creationId xmlns:a16="http://schemas.microsoft.com/office/drawing/2014/main" id="{49F95631-0CD3-421E-B612-47ACBAE8B7ED}"/>
              </a:ext>
            </a:extLst>
          </p:cNvPr>
          <p:cNvSpPr/>
          <p:nvPr/>
        </p:nvSpPr>
        <p:spPr bwMode="auto">
          <a:xfrm>
            <a:off x="9132548" y="5754981"/>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35" name="Rectangle 34">
            <a:extLst>
              <a:ext uri="{FF2B5EF4-FFF2-40B4-BE49-F238E27FC236}">
                <a16:creationId xmlns:a16="http://schemas.microsoft.com/office/drawing/2014/main" id="{38FCC59E-B061-4C6D-9DA6-34A366067484}"/>
              </a:ext>
            </a:extLst>
          </p:cNvPr>
          <p:cNvSpPr/>
          <p:nvPr/>
        </p:nvSpPr>
        <p:spPr bwMode="auto">
          <a:xfrm>
            <a:off x="9528557" y="5762378"/>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36" name="Rectangle 35">
            <a:extLst>
              <a:ext uri="{FF2B5EF4-FFF2-40B4-BE49-F238E27FC236}">
                <a16:creationId xmlns:a16="http://schemas.microsoft.com/office/drawing/2014/main" id="{77A5B890-D1E1-43FB-B551-4901FB812E78}"/>
              </a:ext>
            </a:extLst>
          </p:cNvPr>
          <p:cNvSpPr/>
          <p:nvPr/>
        </p:nvSpPr>
        <p:spPr bwMode="auto">
          <a:xfrm>
            <a:off x="10384997" y="5780042"/>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latin typeface="Consolas" panose="020B0609020204030204" pitchFamily="49" charset="0"/>
              </a:rPr>
              <a:t>1</a:t>
            </a:r>
            <a:endParaRPr kumimoji="0" lang="en-US" sz="2400" b="1" i="0" u="none" strike="noStrike" cap="none" normalizeH="0" baseline="0" dirty="0">
              <a:ln>
                <a:noFill/>
              </a:ln>
              <a:solidFill>
                <a:schemeClr val="tx1"/>
              </a:solidFill>
              <a:effectLst/>
              <a:latin typeface="Consolas" panose="020B0609020204030204" pitchFamily="49" charset="0"/>
            </a:endParaRPr>
          </a:p>
        </p:txBody>
      </p:sp>
      <p:sp>
        <p:nvSpPr>
          <p:cNvPr id="37" name="Rectangle 36">
            <a:extLst>
              <a:ext uri="{FF2B5EF4-FFF2-40B4-BE49-F238E27FC236}">
                <a16:creationId xmlns:a16="http://schemas.microsoft.com/office/drawing/2014/main" id="{705263F1-E8C6-4AC5-9968-9B6B1C5D11DE}"/>
              </a:ext>
            </a:extLst>
          </p:cNvPr>
          <p:cNvSpPr/>
          <p:nvPr/>
        </p:nvSpPr>
        <p:spPr bwMode="auto">
          <a:xfrm>
            <a:off x="10796197" y="5780607"/>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38" name="Rectangle 37">
            <a:extLst>
              <a:ext uri="{FF2B5EF4-FFF2-40B4-BE49-F238E27FC236}">
                <a16:creationId xmlns:a16="http://schemas.microsoft.com/office/drawing/2014/main" id="{F7D8A71A-51B5-4D43-AEFA-C0A3D0392D8D}"/>
              </a:ext>
            </a:extLst>
          </p:cNvPr>
          <p:cNvSpPr/>
          <p:nvPr/>
        </p:nvSpPr>
        <p:spPr bwMode="auto">
          <a:xfrm>
            <a:off x="11200380" y="5783354"/>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39" name="Rectangle 38">
            <a:extLst>
              <a:ext uri="{FF2B5EF4-FFF2-40B4-BE49-F238E27FC236}">
                <a16:creationId xmlns:a16="http://schemas.microsoft.com/office/drawing/2014/main" id="{2D7E3C8D-6ECE-4B6E-8103-4EF21A759B50}"/>
              </a:ext>
            </a:extLst>
          </p:cNvPr>
          <p:cNvSpPr/>
          <p:nvPr/>
        </p:nvSpPr>
        <p:spPr bwMode="auto">
          <a:xfrm>
            <a:off x="11596389" y="5780241"/>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latin typeface="Consolas" panose="020B0609020204030204" pitchFamily="49" charset="0"/>
              </a:rPr>
              <a:t>1</a:t>
            </a:r>
            <a:endParaRPr kumimoji="0" lang="en-US" sz="2400" b="1" i="0" u="none" strike="noStrike" cap="none" normalizeH="0" baseline="0" dirty="0">
              <a:ln>
                <a:noFill/>
              </a:ln>
              <a:solidFill>
                <a:schemeClr val="tx1"/>
              </a:solidFill>
              <a:effectLst/>
              <a:latin typeface="Consolas" panose="020B0609020204030204" pitchFamily="49" charset="0"/>
            </a:endParaRPr>
          </a:p>
        </p:txBody>
      </p:sp>
      <p:sp>
        <p:nvSpPr>
          <p:cNvPr id="40" name="Arrow: Down 39">
            <a:extLst>
              <a:ext uri="{FF2B5EF4-FFF2-40B4-BE49-F238E27FC236}">
                <a16:creationId xmlns:a16="http://schemas.microsoft.com/office/drawing/2014/main" id="{4D9685F6-B6D5-4484-816C-6634132F92AC}"/>
              </a:ext>
            </a:extLst>
          </p:cNvPr>
          <p:cNvSpPr/>
          <p:nvPr/>
        </p:nvSpPr>
        <p:spPr bwMode="auto">
          <a:xfrm rot="20843229">
            <a:off x="6142237" y="5221993"/>
            <a:ext cx="354257" cy="686981"/>
          </a:xfrm>
          <a:prstGeom prst="downArrow">
            <a:avLst>
              <a:gd name="adj1" fmla="val 33880"/>
              <a:gd name="adj2" fmla="val 50000"/>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41" name="Arrow: Down 40">
            <a:extLst>
              <a:ext uri="{FF2B5EF4-FFF2-40B4-BE49-F238E27FC236}">
                <a16:creationId xmlns:a16="http://schemas.microsoft.com/office/drawing/2014/main" id="{17A97AF9-0393-49A0-8070-EDC7419E64F0}"/>
              </a:ext>
            </a:extLst>
          </p:cNvPr>
          <p:cNvSpPr/>
          <p:nvPr/>
        </p:nvSpPr>
        <p:spPr bwMode="auto">
          <a:xfrm rot="18766118">
            <a:off x="6633760" y="5016099"/>
            <a:ext cx="354257" cy="1057440"/>
          </a:xfrm>
          <a:prstGeom prst="downArrow">
            <a:avLst>
              <a:gd name="adj1" fmla="val 33443"/>
              <a:gd name="adj2" fmla="val 50000"/>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0" name="Oval 9">
            <a:extLst>
              <a:ext uri="{FF2B5EF4-FFF2-40B4-BE49-F238E27FC236}">
                <a16:creationId xmlns:a16="http://schemas.microsoft.com/office/drawing/2014/main" id="{1D10726F-9E7C-44C0-9704-6637B1CCDFA4}"/>
              </a:ext>
            </a:extLst>
          </p:cNvPr>
          <p:cNvSpPr/>
          <p:nvPr/>
        </p:nvSpPr>
        <p:spPr bwMode="auto">
          <a:xfrm>
            <a:off x="5844883" y="4787906"/>
            <a:ext cx="673403" cy="632496"/>
          </a:xfrm>
          <a:prstGeom prst="ellipse">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3600" dirty="0">
                <a:solidFill>
                  <a:srgbClr val="000000"/>
                </a:solidFill>
                <a:latin typeface="Segoe UI" panose="020B0502040204020203" pitchFamily="34" charset="0"/>
                <a:ea typeface="MS PGothic"/>
                <a:cs typeface="Segoe UI" panose="020B0502040204020203" pitchFamily="34" charset="0"/>
              </a:rPr>
              <a:t>#</a:t>
            </a:r>
            <a:endParaRPr kumimoji="0" lang="en-US" sz="240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
        <p:nvSpPr>
          <p:cNvPr id="42" name="Arrow: Down 41">
            <a:extLst>
              <a:ext uri="{FF2B5EF4-FFF2-40B4-BE49-F238E27FC236}">
                <a16:creationId xmlns:a16="http://schemas.microsoft.com/office/drawing/2014/main" id="{8EE6F2AC-9DA5-4448-9E3F-657EE1F2BA77}"/>
              </a:ext>
            </a:extLst>
          </p:cNvPr>
          <p:cNvSpPr/>
          <p:nvPr/>
        </p:nvSpPr>
        <p:spPr bwMode="auto">
          <a:xfrm rot="2579339">
            <a:off x="9104425" y="5137899"/>
            <a:ext cx="354257" cy="863777"/>
          </a:xfrm>
          <a:prstGeom prst="downArrow">
            <a:avLst>
              <a:gd name="adj1" fmla="val 33880"/>
              <a:gd name="adj2" fmla="val 50000"/>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43" name="Arrow: Down 42">
            <a:extLst>
              <a:ext uri="{FF2B5EF4-FFF2-40B4-BE49-F238E27FC236}">
                <a16:creationId xmlns:a16="http://schemas.microsoft.com/office/drawing/2014/main" id="{64E67D9E-B68C-44A3-A235-6FBF3CAE430F}"/>
              </a:ext>
            </a:extLst>
          </p:cNvPr>
          <p:cNvSpPr/>
          <p:nvPr/>
        </p:nvSpPr>
        <p:spPr bwMode="auto">
          <a:xfrm rot="18211889">
            <a:off x="10228146" y="4904421"/>
            <a:ext cx="354257" cy="1335984"/>
          </a:xfrm>
          <a:prstGeom prst="downArrow">
            <a:avLst>
              <a:gd name="adj1" fmla="val 33443"/>
              <a:gd name="adj2" fmla="val 50000"/>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1" name="Oval 10">
            <a:extLst>
              <a:ext uri="{FF2B5EF4-FFF2-40B4-BE49-F238E27FC236}">
                <a16:creationId xmlns:a16="http://schemas.microsoft.com/office/drawing/2014/main" id="{6B28ED10-EAB0-4C04-9AE0-BE0EAA0EDF50}"/>
              </a:ext>
            </a:extLst>
          </p:cNvPr>
          <p:cNvSpPr/>
          <p:nvPr/>
        </p:nvSpPr>
        <p:spPr bwMode="auto">
          <a:xfrm>
            <a:off x="9331225" y="4814027"/>
            <a:ext cx="673403" cy="632496"/>
          </a:xfrm>
          <a:prstGeom prst="ellipse">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3600" dirty="0">
                <a:solidFill>
                  <a:srgbClr val="000000"/>
                </a:solidFill>
                <a:latin typeface="Segoe UI" panose="020B0502040204020203" pitchFamily="34" charset="0"/>
                <a:ea typeface="MS PGothic"/>
                <a:cs typeface="Segoe UI" panose="020B0502040204020203" pitchFamily="34" charset="0"/>
              </a:rPr>
              <a:t>#</a:t>
            </a:r>
            <a:endParaRPr kumimoji="0" lang="en-US" sz="2400" b="1"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
        <p:nvSpPr>
          <p:cNvPr id="44" name="Content Placeholder 1">
            <a:extLst>
              <a:ext uri="{FF2B5EF4-FFF2-40B4-BE49-F238E27FC236}">
                <a16:creationId xmlns:a16="http://schemas.microsoft.com/office/drawing/2014/main" id="{A4532A16-3E31-459D-AE60-3BAA8029A7DF}"/>
              </a:ext>
            </a:extLst>
          </p:cNvPr>
          <p:cNvSpPr txBox="1">
            <a:spLocks/>
          </p:cNvSpPr>
          <p:nvPr/>
        </p:nvSpPr>
        <p:spPr bwMode="auto">
          <a:xfrm>
            <a:off x="4711005" y="6169920"/>
            <a:ext cx="673403" cy="256053"/>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rgbClr val="840085"/>
                </a:solidFill>
                <a:latin typeface="Segoe UI"/>
                <a:ea typeface="MS PGothic"/>
                <a:cs typeface="Arial"/>
              </a:rPr>
              <a:t>P</a:t>
            </a:r>
            <a:r>
              <a:rPr lang="en-US" b="1" kern="0" baseline="-25000" dirty="0">
                <a:solidFill>
                  <a:srgbClr val="840085"/>
                </a:solidFill>
                <a:latin typeface="Segoe UI"/>
                <a:ea typeface="MS PGothic"/>
                <a:cs typeface="Arial"/>
              </a:rPr>
              <a:t>0</a:t>
            </a:r>
            <a:endParaRPr lang="en-US" b="1" kern="0" dirty="0">
              <a:solidFill>
                <a:srgbClr val="840085"/>
              </a:solidFill>
              <a:latin typeface="Consolas" panose="020B0609020204030204" pitchFamily="49" charset="0"/>
              <a:ea typeface="MS PGothic"/>
              <a:cs typeface="Arial"/>
            </a:endParaRPr>
          </a:p>
        </p:txBody>
      </p:sp>
      <p:sp>
        <p:nvSpPr>
          <p:cNvPr id="45" name="Content Placeholder 1">
            <a:extLst>
              <a:ext uri="{FF2B5EF4-FFF2-40B4-BE49-F238E27FC236}">
                <a16:creationId xmlns:a16="http://schemas.microsoft.com/office/drawing/2014/main" id="{E95F6023-81B4-4D34-BD09-84ABF0B76492}"/>
              </a:ext>
            </a:extLst>
          </p:cNvPr>
          <p:cNvSpPr txBox="1">
            <a:spLocks/>
          </p:cNvSpPr>
          <p:nvPr/>
        </p:nvSpPr>
        <p:spPr bwMode="auto">
          <a:xfrm>
            <a:off x="6833722" y="6191959"/>
            <a:ext cx="673403" cy="27577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rgbClr val="840085"/>
                </a:solidFill>
                <a:latin typeface="Segoe UI"/>
                <a:ea typeface="MS PGothic"/>
                <a:cs typeface="Arial"/>
              </a:rPr>
              <a:t>P</a:t>
            </a:r>
            <a:r>
              <a:rPr lang="en-US" b="1" kern="0" baseline="-25000" dirty="0">
                <a:solidFill>
                  <a:srgbClr val="840085"/>
                </a:solidFill>
                <a:latin typeface="Segoe UI"/>
                <a:ea typeface="MS PGothic"/>
                <a:cs typeface="Arial"/>
              </a:rPr>
              <a:t>1</a:t>
            </a:r>
            <a:endParaRPr lang="en-US" b="1" kern="0" dirty="0">
              <a:solidFill>
                <a:srgbClr val="840085"/>
              </a:solidFill>
              <a:latin typeface="Consolas" panose="020B0609020204030204" pitchFamily="49" charset="0"/>
              <a:ea typeface="MS PGothic"/>
              <a:cs typeface="Arial"/>
            </a:endParaRPr>
          </a:p>
        </p:txBody>
      </p:sp>
      <p:sp>
        <p:nvSpPr>
          <p:cNvPr id="46" name="Content Placeholder 1">
            <a:extLst>
              <a:ext uri="{FF2B5EF4-FFF2-40B4-BE49-F238E27FC236}">
                <a16:creationId xmlns:a16="http://schemas.microsoft.com/office/drawing/2014/main" id="{26E2092F-BB6E-4665-890F-B838A76F02F1}"/>
              </a:ext>
            </a:extLst>
          </p:cNvPr>
          <p:cNvSpPr txBox="1">
            <a:spLocks/>
          </p:cNvSpPr>
          <p:nvPr/>
        </p:nvSpPr>
        <p:spPr bwMode="auto">
          <a:xfrm>
            <a:off x="8883562" y="6137175"/>
            <a:ext cx="673403" cy="27577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rgbClr val="004300"/>
                </a:solidFill>
                <a:latin typeface="Segoe UI"/>
                <a:ea typeface="MS PGothic"/>
                <a:cs typeface="Arial"/>
              </a:rPr>
              <a:t>P</a:t>
            </a:r>
            <a:r>
              <a:rPr lang="en-US" b="1" kern="0" baseline="-25000" dirty="0">
                <a:solidFill>
                  <a:srgbClr val="004300"/>
                </a:solidFill>
                <a:latin typeface="Segoe UI"/>
                <a:ea typeface="MS PGothic"/>
                <a:cs typeface="Arial"/>
              </a:rPr>
              <a:t>0</a:t>
            </a:r>
            <a:endParaRPr lang="en-US" b="1" kern="0" dirty="0">
              <a:solidFill>
                <a:srgbClr val="004300"/>
              </a:solidFill>
              <a:latin typeface="Consolas" panose="020B0609020204030204" pitchFamily="49" charset="0"/>
              <a:ea typeface="MS PGothic"/>
              <a:cs typeface="Arial"/>
            </a:endParaRPr>
          </a:p>
        </p:txBody>
      </p:sp>
      <p:sp>
        <p:nvSpPr>
          <p:cNvPr id="47" name="Content Placeholder 1">
            <a:extLst>
              <a:ext uri="{FF2B5EF4-FFF2-40B4-BE49-F238E27FC236}">
                <a16:creationId xmlns:a16="http://schemas.microsoft.com/office/drawing/2014/main" id="{DC16EC05-54CF-4C68-AE49-D526D7CA3AB0}"/>
              </a:ext>
            </a:extLst>
          </p:cNvPr>
          <p:cNvSpPr txBox="1">
            <a:spLocks/>
          </p:cNvSpPr>
          <p:nvPr/>
        </p:nvSpPr>
        <p:spPr bwMode="auto">
          <a:xfrm>
            <a:off x="11006466" y="6149582"/>
            <a:ext cx="673403" cy="369341"/>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rgbClr val="004300"/>
                </a:solidFill>
                <a:latin typeface="Segoe UI"/>
                <a:ea typeface="MS PGothic"/>
                <a:cs typeface="Arial"/>
              </a:rPr>
              <a:t>P</a:t>
            </a:r>
            <a:r>
              <a:rPr lang="en-US" b="1" kern="0" baseline="-25000" dirty="0">
                <a:solidFill>
                  <a:srgbClr val="004300"/>
                </a:solidFill>
                <a:latin typeface="Segoe UI"/>
                <a:ea typeface="MS PGothic"/>
                <a:cs typeface="Arial"/>
              </a:rPr>
              <a:t>1</a:t>
            </a:r>
            <a:endParaRPr lang="en-US" b="1" kern="0" dirty="0">
              <a:solidFill>
                <a:srgbClr val="004300"/>
              </a:solidFill>
              <a:latin typeface="Consolas" panose="020B0609020204030204" pitchFamily="49" charset="0"/>
              <a:ea typeface="MS PGothic"/>
              <a:cs typeface="Arial"/>
            </a:endParaRPr>
          </a:p>
        </p:txBody>
      </p:sp>
      <p:sp>
        <p:nvSpPr>
          <p:cNvPr id="48" name="Lightning Bolt 47">
            <a:extLst>
              <a:ext uri="{FF2B5EF4-FFF2-40B4-BE49-F238E27FC236}">
                <a16:creationId xmlns:a16="http://schemas.microsoft.com/office/drawing/2014/main" id="{A10F550D-05CD-4C71-8137-9691AA32A8FA}"/>
              </a:ext>
            </a:extLst>
          </p:cNvPr>
          <p:cNvSpPr/>
          <p:nvPr/>
        </p:nvSpPr>
        <p:spPr bwMode="auto">
          <a:xfrm>
            <a:off x="5549780" y="4727620"/>
            <a:ext cx="1222548" cy="1204914"/>
          </a:xfrm>
          <a:prstGeom prst="lightningBol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accent6">
                  <a:lumMod val="60000"/>
                  <a:lumOff val="40000"/>
                </a:schemeClr>
              </a:solidFill>
              <a:effectLst/>
              <a:latin typeface="Times New Roman" charset="0"/>
            </a:endParaRPr>
          </a:p>
        </p:txBody>
      </p:sp>
      <p:sp>
        <p:nvSpPr>
          <p:cNvPr id="50" name="Content Placeholder 1">
            <a:extLst>
              <a:ext uri="{FF2B5EF4-FFF2-40B4-BE49-F238E27FC236}">
                <a16:creationId xmlns:a16="http://schemas.microsoft.com/office/drawing/2014/main" id="{F5231FB5-2F7F-4A30-8A97-837997B8B601}"/>
              </a:ext>
            </a:extLst>
          </p:cNvPr>
          <p:cNvSpPr txBox="1">
            <a:spLocks/>
          </p:cNvSpPr>
          <p:nvPr/>
        </p:nvSpPr>
        <p:spPr bwMode="auto">
          <a:xfrm>
            <a:off x="10146612" y="4947659"/>
            <a:ext cx="2520262" cy="103329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kern="0" dirty="0">
                <a:solidFill>
                  <a:srgbClr val="00B050"/>
                </a:solidFill>
                <a:latin typeface="Segoe UI" panose="020B0502040204020203" pitchFamily="34" charset="0"/>
                <a:ea typeface="MS PGothic"/>
                <a:cs typeface="Segoe UI" panose="020B0502040204020203" pitchFamily="34" charset="0"/>
              </a:rPr>
              <a:t>No conflict</a:t>
            </a:r>
          </a:p>
        </p:txBody>
      </p:sp>
      <p:sp>
        <p:nvSpPr>
          <p:cNvPr id="51" name="Content Placeholder 1">
            <a:extLst>
              <a:ext uri="{FF2B5EF4-FFF2-40B4-BE49-F238E27FC236}">
                <a16:creationId xmlns:a16="http://schemas.microsoft.com/office/drawing/2014/main" id="{1C84BC31-FF4A-4033-86D4-BEA7BA488D6C}"/>
              </a:ext>
            </a:extLst>
          </p:cNvPr>
          <p:cNvSpPr txBox="1">
            <a:spLocks/>
          </p:cNvSpPr>
          <p:nvPr/>
        </p:nvSpPr>
        <p:spPr bwMode="auto">
          <a:xfrm>
            <a:off x="4298946" y="5154251"/>
            <a:ext cx="1774972" cy="63249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chemeClr val="accent6">
                    <a:lumMod val="60000"/>
                    <a:lumOff val="40000"/>
                  </a:schemeClr>
                </a:solidFill>
                <a:latin typeface="Segoe UI" panose="020B0502040204020203" pitchFamily="34" charset="0"/>
                <a:ea typeface="MS PGothic"/>
                <a:cs typeface="Segoe UI" panose="020B0502040204020203" pitchFamily="34" charset="0"/>
              </a:rPr>
              <a:t>Conflict</a:t>
            </a:r>
          </a:p>
        </p:txBody>
      </p:sp>
    </p:spTree>
    <p:custDataLst>
      <p:tags r:id="rId1"/>
    </p:custDataLst>
    <p:extLst>
      <p:ext uri="{BB962C8B-B14F-4D97-AF65-F5344CB8AC3E}">
        <p14:creationId xmlns:p14="http://schemas.microsoft.com/office/powerpoint/2010/main" val="2510091274"/>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0">
                                            <p:txEl>
                                              <p:pRg st="0" end="0"/>
                                            </p:txEl>
                                          </p:spTgt>
                                        </p:tgtEl>
                                        <p:attrNameLst>
                                          <p:attrName>style.visibility</p:attrName>
                                        </p:attrNameLst>
                                      </p:cBhvr>
                                      <p:to>
                                        <p:strVal val="visible"/>
                                      </p:to>
                                    </p:set>
                                    <p:animEffect transition="in" filter="fade">
                                      <p:cBhvr>
                                        <p:cTn id="23" dur="750"/>
                                        <p:tgtEl>
                                          <p:spTgt spid="50">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750"/>
                                        <p:tgtEl>
                                          <p:spTgt spid="43"/>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5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25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75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750"/>
                                        <p:tgtEl>
                                          <p:spTgt spid="13"/>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750"/>
                                        <p:tgtEl>
                                          <p:spTgt spid="40"/>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75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1">
                                            <p:txEl>
                                              <p:pRg st="0" end="0"/>
                                            </p:txEl>
                                          </p:spTgt>
                                        </p:tgtEl>
                                        <p:attrNameLst>
                                          <p:attrName>style.visibility</p:attrName>
                                        </p:attrNameLst>
                                      </p:cBhvr>
                                      <p:to>
                                        <p:strVal val="visible"/>
                                      </p:to>
                                    </p:set>
                                    <p:animEffect transition="in" filter="fade">
                                      <p:cBhvr>
                                        <p:cTn id="53" dur="750"/>
                                        <p:tgtEl>
                                          <p:spTgt spid="51">
                                            <p:txEl>
                                              <p:pRg st="0" end="0"/>
                                            </p:tx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9" grpId="0" animBg="1"/>
      <p:bldP spid="5" grpId="0" animBg="1"/>
      <p:bldP spid="2" grpId="0" uiExpand="1" build="p"/>
      <p:bldP spid="40" grpId="0" animBg="1"/>
      <p:bldP spid="41" grpId="0" animBg="1"/>
      <p:bldP spid="42" grpId="0" animBg="1"/>
      <p:bldP spid="43" grpId="0" animBg="1"/>
      <p:bldP spid="48" grpId="0" animBg="1"/>
      <p:bldP spid="50" grpId="0" uiExpand="1" build="p"/>
      <p:bldP spid="5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err="1">
                <a:solidFill>
                  <a:schemeClr val="accent4"/>
                </a:solidFill>
                <a:latin typeface="Segoe UI"/>
                <a:ea typeface="MS PGothic"/>
                <a:cs typeface="Arial"/>
              </a:rPr>
              <a:t>BitBlender</a:t>
            </a:r>
            <a:r>
              <a:rPr lang="en-US" dirty="0">
                <a:solidFill>
                  <a:schemeClr val="accent4"/>
                </a:solidFill>
                <a:latin typeface="Segoe UI"/>
                <a:ea typeface="MS PGothic"/>
                <a:cs typeface="Arial"/>
              </a:rPr>
              <a:t>: Duplicate only the computation modules </a:t>
            </a:r>
            <a:r>
              <a:rPr lang="en-US" dirty="0">
                <a:solidFill>
                  <a:srgbClr val="0070C0"/>
                </a:solidFill>
                <a:latin typeface="Consolas" panose="020B0609020204030204" pitchFamily="49" charset="0"/>
                <a:ea typeface="MS PGothic"/>
                <a:cs typeface="Arial"/>
              </a:rPr>
              <a:t>S</a:t>
            </a:r>
            <a:r>
              <a:rPr lang="en-US" dirty="0">
                <a:latin typeface="Segoe UI"/>
                <a:ea typeface="MS PGothic"/>
                <a:cs typeface="Arial"/>
              </a:rPr>
              <a:t> times</a:t>
            </a:r>
            <a:r>
              <a:rPr lang="en-US" dirty="0">
                <a:solidFill>
                  <a:schemeClr val="accent4"/>
                </a:solidFill>
                <a:latin typeface="Segoe UI"/>
                <a:ea typeface="MS PGothic"/>
                <a:cs typeface="Arial"/>
              </a:rPr>
              <a:t>, but share the bit-vector among the </a:t>
            </a:r>
            <a:r>
              <a:rPr lang="en-US" dirty="0">
                <a:solidFill>
                  <a:srgbClr val="0070C0"/>
                </a:solidFill>
                <a:latin typeface="Consolas" panose="020B0609020204030204" pitchFamily="49" charset="0"/>
                <a:ea typeface="MS PGothic"/>
                <a:cs typeface="Arial"/>
              </a:rPr>
              <a:t>S</a:t>
            </a:r>
            <a:r>
              <a:rPr lang="en-US" dirty="0">
                <a:solidFill>
                  <a:srgbClr val="000000"/>
                </a:solidFill>
                <a:latin typeface="Segoe UI"/>
                <a:ea typeface="MS PGothic"/>
                <a:cs typeface="Arial"/>
              </a:rPr>
              <a:t> input streams</a:t>
            </a:r>
            <a:endParaRPr lang="en-US" dirty="0">
              <a:solidFill>
                <a:schemeClr val="accent4"/>
              </a:solidFill>
              <a:latin typeface="Segoe UI"/>
              <a:ea typeface="MS PGothic"/>
              <a:cs typeface="Arial"/>
            </a:endParaRPr>
          </a:p>
          <a:p>
            <a:pPr>
              <a:lnSpc>
                <a:spcPts val="3600"/>
              </a:lnSpc>
            </a:pPr>
            <a:r>
              <a:rPr lang="en-US" b="1" dirty="0">
                <a:solidFill>
                  <a:srgbClr val="000000"/>
                </a:solidFill>
                <a:latin typeface="Segoe UI"/>
                <a:ea typeface="MS PGothic"/>
                <a:cs typeface="Arial"/>
              </a:rPr>
              <a:t>Challenges</a:t>
            </a:r>
            <a:r>
              <a:rPr lang="en-US" dirty="0">
                <a:solidFill>
                  <a:srgbClr val="000000"/>
                </a:solidFill>
                <a:latin typeface="Segoe UI"/>
                <a:ea typeface="MS PGothic"/>
                <a:cs typeface="Arial"/>
              </a:rPr>
              <a:t>:</a:t>
            </a: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to share the bit-vector? </a:t>
            </a:r>
            <a:r>
              <a:rPr lang="en-US" dirty="0">
                <a:solidFill>
                  <a:srgbClr val="00B050"/>
                </a:solidFill>
                <a:latin typeface="Segoe UI"/>
                <a:ea typeface="MS PGothic"/>
                <a:cs typeface="Arial"/>
              </a:rPr>
              <a:t>A: Introduce partitions, </a:t>
            </a:r>
            <a:r>
              <a:rPr lang="en-US" dirty="0">
                <a:solidFill>
                  <a:srgbClr val="0070C0"/>
                </a:solidFill>
                <a:latin typeface="Consolas" panose="020B0609020204030204" pitchFamily="49" charset="0"/>
                <a:ea typeface="MS PGothic"/>
                <a:cs typeface="Arial"/>
              </a:rPr>
              <a:t>P</a:t>
            </a:r>
            <a:endParaRPr lang="en-US" dirty="0">
              <a:solidFill>
                <a:srgbClr val="00B050"/>
              </a:solidFill>
              <a:latin typeface="Segoe UI"/>
              <a:ea typeface="MS PGothic"/>
              <a:cs typeface="Arial"/>
            </a:endParaRPr>
          </a:p>
          <a:p>
            <a:pPr marL="822325" lvl="1" indent="-457200">
              <a:lnSpc>
                <a:spcPts val="3600"/>
              </a:lnSpc>
              <a:buFont typeface="+mj-lt"/>
              <a:buAutoNum type="arabicPeriod"/>
            </a:pPr>
            <a:r>
              <a:rPr lang="en-US" b="1" dirty="0">
                <a:solidFill>
                  <a:schemeClr val="accent6">
                    <a:lumMod val="60000"/>
                    <a:lumOff val="40000"/>
                  </a:schemeClr>
                </a:solidFill>
                <a:latin typeface="Segoe UI"/>
                <a:ea typeface="MS PGothic"/>
                <a:cs typeface="Arial"/>
              </a:rPr>
              <a:t>Q: How do we manage access conflicts?</a:t>
            </a:r>
            <a:r>
              <a:rPr lang="en-US" b="1" dirty="0">
                <a:solidFill>
                  <a:srgbClr val="000000"/>
                </a:solidFill>
                <a:latin typeface="Segoe UI"/>
                <a:ea typeface="MS PGothic"/>
                <a:cs typeface="Arial"/>
              </a:rPr>
              <a:t> </a:t>
            </a:r>
            <a:endParaRPr lang="en-US" b="1" dirty="0">
              <a:solidFill>
                <a:schemeClr val="accent4"/>
              </a:solidFill>
              <a:latin typeface="Segoe UI"/>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err="1"/>
              <a:t>BitBlender</a:t>
            </a:r>
            <a:r>
              <a:rPr lang="en-US" dirty="0"/>
              <a:t> - Challenges</a:t>
            </a:r>
          </a:p>
        </p:txBody>
      </p:sp>
    </p:spTree>
    <p:custDataLst>
      <p:tags r:id="rId1"/>
    </p:custDataLst>
    <p:extLst>
      <p:ext uri="{BB962C8B-B14F-4D97-AF65-F5344CB8AC3E}">
        <p14:creationId xmlns:p14="http://schemas.microsoft.com/office/powerpoint/2010/main" val="631063729"/>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chemeClr val="accent6">
                    <a:lumMod val="60000"/>
                    <a:lumOff val="40000"/>
                  </a:schemeClr>
                </a:solidFill>
                <a:latin typeface="Segoe UI"/>
                <a:ea typeface="MS PGothic"/>
                <a:cs typeface="Arial"/>
              </a:rPr>
              <a:t>It’s impossible</a:t>
            </a:r>
            <a:r>
              <a:rPr lang="en-US" dirty="0">
                <a:solidFill>
                  <a:srgbClr val="000000"/>
                </a:solidFill>
                <a:latin typeface="Segoe UI"/>
                <a:ea typeface="MS PGothic"/>
                <a:cs typeface="Arial"/>
              </a:rPr>
              <a:t> to guarantee that access conflicts will not occur.</a:t>
            </a:r>
          </a:p>
          <a:p>
            <a:pPr lvl="1">
              <a:lnSpc>
                <a:spcPts val="3600"/>
              </a:lnSpc>
            </a:pPr>
            <a:r>
              <a:rPr lang="en-US" dirty="0">
                <a:solidFill>
                  <a:srgbClr val="000000"/>
                </a:solidFill>
                <a:latin typeface="Segoe UI"/>
                <a:ea typeface="MS PGothic"/>
                <a:cs typeface="Arial"/>
              </a:rPr>
              <a:t>Because each packet’s </a:t>
            </a:r>
            <a:r>
              <a:rPr lang="en-US" b="1" dirty="0">
                <a:solidFill>
                  <a:srgbClr val="9E4F00"/>
                </a:solidFill>
                <a:latin typeface="Segoe UI"/>
                <a:ea typeface="MS PGothic"/>
                <a:cs typeface="Arial"/>
              </a:rPr>
              <a:t>target partition is input-dependent</a:t>
            </a:r>
            <a:r>
              <a:rPr lang="en-US" dirty="0">
                <a:solidFill>
                  <a:srgbClr val="000000"/>
                </a:solidFill>
                <a:latin typeface="Segoe UI"/>
                <a:ea typeface="MS PGothic"/>
                <a:cs typeface="Arial"/>
              </a:rPr>
              <a:t>.</a:t>
            </a:r>
          </a:p>
          <a:p>
            <a:pPr>
              <a:lnSpc>
                <a:spcPts val="3600"/>
              </a:lnSpc>
            </a:pPr>
            <a:r>
              <a:rPr lang="en-US" dirty="0">
                <a:solidFill>
                  <a:srgbClr val="000000"/>
                </a:solidFill>
                <a:latin typeface="Segoe UI"/>
                <a:ea typeface="MS PGothic"/>
                <a:cs typeface="Arial"/>
              </a:rPr>
              <a:t>We will dynamically schedule </a:t>
            </a:r>
            <a:r>
              <a:rPr lang="en-US" dirty="0">
                <a:solidFill>
                  <a:srgbClr val="9E4F00"/>
                </a:solidFill>
                <a:latin typeface="Segoe UI"/>
                <a:ea typeface="MS PGothic"/>
                <a:cs typeface="Arial"/>
              </a:rPr>
              <a:t>conflicting accesses in sequential</a:t>
            </a:r>
            <a:r>
              <a:rPr lang="en-US" dirty="0">
                <a:solidFill>
                  <a:srgbClr val="000000"/>
                </a:solidFill>
                <a:latin typeface="Segoe UI"/>
                <a:ea typeface="MS PGothic"/>
                <a:cs typeface="Arial"/>
              </a:rPr>
              <a:t>, and </a:t>
            </a:r>
            <a:r>
              <a:rPr lang="en-US" dirty="0">
                <a:solidFill>
                  <a:srgbClr val="9E4F00"/>
                </a:solidFill>
                <a:latin typeface="Segoe UI"/>
                <a:ea typeface="MS PGothic"/>
                <a:cs typeface="Arial"/>
              </a:rPr>
              <a:t>non-conflicting accesses in parallel</a:t>
            </a:r>
            <a:r>
              <a:rPr lang="en-US" dirty="0">
                <a:solidFill>
                  <a:srgbClr val="000000"/>
                </a:solidFill>
                <a:latin typeface="Segoe UI"/>
                <a:ea typeface="MS PGothic"/>
                <a:cs typeface="Arial"/>
              </a:rPr>
              <a:t>.</a:t>
            </a:r>
            <a:endParaRPr lang="en-US" dirty="0">
              <a:solidFill>
                <a:srgbClr val="0070C0"/>
              </a:solidFill>
              <a:latin typeface="Consolas" panose="020B0609020204030204" pitchFamily="49" charset="0"/>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Access Conflicts</a:t>
            </a:r>
          </a:p>
        </p:txBody>
      </p:sp>
      <p:sp>
        <p:nvSpPr>
          <p:cNvPr id="5" name="Arrow: Down 4">
            <a:extLst>
              <a:ext uri="{FF2B5EF4-FFF2-40B4-BE49-F238E27FC236}">
                <a16:creationId xmlns:a16="http://schemas.microsoft.com/office/drawing/2014/main" id="{1251DB45-7327-42AB-A7D9-57B3547C985C}"/>
              </a:ext>
            </a:extLst>
          </p:cNvPr>
          <p:cNvSpPr/>
          <p:nvPr/>
        </p:nvSpPr>
        <p:spPr bwMode="auto">
          <a:xfrm rot="1574128">
            <a:off x="6147617" y="4094356"/>
            <a:ext cx="354257" cy="775365"/>
          </a:xfrm>
          <a:prstGeom prst="downArrow">
            <a:avLst>
              <a:gd name="adj1" fmla="val 33880"/>
              <a:gd name="adj2" fmla="val 50000"/>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7" name="Arrow: Down 6">
            <a:extLst>
              <a:ext uri="{FF2B5EF4-FFF2-40B4-BE49-F238E27FC236}">
                <a16:creationId xmlns:a16="http://schemas.microsoft.com/office/drawing/2014/main" id="{8D4804B8-1668-4DEC-92F7-263412B5A98D}"/>
              </a:ext>
            </a:extLst>
          </p:cNvPr>
          <p:cNvSpPr/>
          <p:nvPr/>
        </p:nvSpPr>
        <p:spPr bwMode="auto">
          <a:xfrm rot="4061720">
            <a:off x="7258201" y="3456985"/>
            <a:ext cx="354257" cy="2311168"/>
          </a:xfrm>
          <a:prstGeom prst="downArrow">
            <a:avLst>
              <a:gd name="adj1" fmla="val 40064"/>
              <a:gd name="adj2" fmla="val 50000"/>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8" name="Arrow: Down 7">
            <a:extLst>
              <a:ext uri="{FF2B5EF4-FFF2-40B4-BE49-F238E27FC236}">
                <a16:creationId xmlns:a16="http://schemas.microsoft.com/office/drawing/2014/main" id="{C67CE5B4-EFB6-4B56-A1A5-531E2FFF1EB0}"/>
              </a:ext>
            </a:extLst>
          </p:cNvPr>
          <p:cNvSpPr/>
          <p:nvPr/>
        </p:nvSpPr>
        <p:spPr bwMode="auto">
          <a:xfrm rot="19464193">
            <a:off x="8879165" y="4121242"/>
            <a:ext cx="354257" cy="872460"/>
          </a:xfrm>
          <a:prstGeom prst="downArrow">
            <a:avLst>
              <a:gd name="adj1" fmla="val 33443"/>
              <a:gd name="adj2" fmla="val 50000"/>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9" name="Arrow: Down 8">
            <a:extLst>
              <a:ext uri="{FF2B5EF4-FFF2-40B4-BE49-F238E27FC236}">
                <a16:creationId xmlns:a16="http://schemas.microsoft.com/office/drawing/2014/main" id="{F7FEC40C-BA55-4F09-9672-43F2FEB56EA6}"/>
              </a:ext>
            </a:extLst>
          </p:cNvPr>
          <p:cNvSpPr/>
          <p:nvPr/>
        </p:nvSpPr>
        <p:spPr bwMode="auto">
          <a:xfrm rot="17598735">
            <a:off x="7802328" y="3338979"/>
            <a:ext cx="354257" cy="2491770"/>
          </a:xfrm>
          <a:prstGeom prst="downArrow">
            <a:avLst>
              <a:gd name="adj1" fmla="val 35426"/>
              <a:gd name="adj2" fmla="val 50000"/>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0" name="Rectangle 9">
            <a:extLst>
              <a:ext uri="{FF2B5EF4-FFF2-40B4-BE49-F238E27FC236}">
                <a16:creationId xmlns:a16="http://schemas.microsoft.com/office/drawing/2014/main" id="{E7D2DF71-85FF-4F3A-BC2A-21D6417EED72}"/>
              </a:ext>
            </a:extLst>
          </p:cNvPr>
          <p:cNvSpPr/>
          <p:nvPr/>
        </p:nvSpPr>
        <p:spPr bwMode="auto">
          <a:xfrm>
            <a:off x="6274135" y="3549374"/>
            <a:ext cx="798786" cy="712076"/>
          </a:xfrm>
          <a:prstGeom prst="rect">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solidFill>
                  <a:srgbClr val="000000"/>
                </a:solidFill>
                <a:latin typeface="Segoe UI"/>
                <a:ea typeface="MS PGothic"/>
                <a:cs typeface="Arial"/>
              </a:rPr>
              <a:t>S</a:t>
            </a:r>
            <a:r>
              <a:rPr lang="en-US" sz="2400" baseline="-25000" dirty="0">
                <a:solidFill>
                  <a:srgbClr val="000000"/>
                </a:solidFill>
                <a:latin typeface="Segoe UI"/>
                <a:ea typeface="MS PGothic"/>
                <a:cs typeface="Arial"/>
              </a:rPr>
              <a:t>0</a:t>
            </a:r>
            <a:endParaRPr kumimoji="0" lang="en-US" sz="2400" b="1" i="0" u="none" strike="noStrike" cap="none" normalizeH="0" baseline="0" dirty="0">
              <a:ln>
                <a:noFill/>
              </a:ln>
              <a:solidFill>
                <a:schemeClr val="tx1"/>
              </a:solidFill>
              <a:effectLst/>
              <a:latin typeface="Times New Roman" charset="0"/>
            </a:endParaRPr>
          </a:p>
        </p:txBody>
      </p:sp>
      <p:sp>
        <p:nvSpPr>
          <p:cNvPr id="11" name="Rectangle 10">
            <a:extLst>
              <a:ext uri="{FF2B5EF4-FFF2-40B4-BE49-F238E27FC236}">
                <a16:creationId xmlns:a16="http://schemas.microsoft.com/office/drawing/2014/main" id="{17330674-8A51-423B-A248-A38F466C41D2}"/>
              </a:ext>
            </a:extLst>
          </p:cNvPr>
          <p:cNvSpPr/>
          <p:nvPr/>
        </p:nvSpPr>
        <p:spPr bwMode="auto">
          <a:xfrm>
            <a:off x="8284762" y="3583252"/>
            <a:ext cx="798786" cy="712076"/>
          </a:xfrm>
          <a:prstGeom prst="rect">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solidFill>
                  <a:srgbClr val="000000"/>
                </a:solidFill>
                <a:latin typeface="Segoe UI"/>
                <a:ea typeface="MS PGothic"/>
                <a:cs typeface="Arial"/>
              </a:rPr>
              <a:t>S</a:t>
            </a:r>
            <a:r>
              <a:rPr lang="en-US" sz="2400" baseline="-25000" dirty="0">
                <a:solidFill>
                  <a:srgbClr val="000000"/>
                </a:solidFill>
                <a:latin typeface="Segoe UI"/>
                <a:ea typeface="MS PGothic"/>
                <a:cs typeface="Arial"/>
              </a:rPr>
              <a:t>1</a:t>
            </a:r>
            <a:endParaRPr kumimoji="0" lang="en-US" sz="2400" b="1" i="0" u="none" strike="noStrike" cap="none" normalizeH="0" baseline="0" dirty="0">
              <a:ln>
                <a:noFill/>
              </a:ln>
              <a:solidFill>
                <a:schemeClr val="tx1"/>
              </a:solidFill>
              <a:effectLst/>
              <a:latin typeface="Times New Roman" charset="0"/>
            </a:endParaRPr>
          </a:p>
        </p:txBody>
      </p:sp>
      <p:sp>
        <p:nvSpPr>
          <p:cNvPr id="12" name="Rectangle 11">
            <a:extLst>
              <a:ext uri="{FF2B5EF4-FFF2-40B4-BE49-F238E27FC236}">
                <a16:creationId xmlns:a16="http://schemas.microsoft.com/office/drawing/2014/main" id="{BA3E1B06-1A96-442A-B58B-7D382221990D}"/>
              </a:ext>
            </a:extLst>
          </p:cNvPr>
          <p:cNvSpPr/>
          <p:nvPr/>
        </p:nvSpPr>
        <p:spPr bwMode="auto">
          <a:xfrm>
            <a:off x="3951153" y="5895364"/>
            <a:ext cx="409903" cy="451946"/>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13" name="Rectangle 12">
            <a:extLst>
              <a:ext uri="{FF2B5EF4-FFF2-40B4-BE49-F238E27FC236}">
                <a16:creationId xmlns:a16="http://schemas.microsoft.com/office/drawing/2014/main" id="{8C83CEEA-75CF-48D2-8631-A4B3C7084A7C}"/>
              </a:ext>
            </a:extLst>
          </p:cNvPr>
          <p:cNvSpPr/>
          <p:nvPr/>
        </p:nvSpPr>
        <p:spPr bwMode="auto">
          <a:xfrm>
            <a:off x="4361056" y="5895363"/>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1</a:t>
            </a:r>
          </a:p>
        </p:txBody>
      </p:sp>
      <p:sp>
        <p:nvSpPr>
          <p:cNvPr id="14" name="Rectangle 13">
            <a:extLst>
              <a:ext uri="{FF2B5EF4-FFF2-40B4-BE49-F238E27FC236}">
                <a16:creationId xmlns:a16="http://schemas.microsoft.com/office/drawing/2014/main" id="{7996ABB2-8831-41E4-8D8A-B628F8DFA29A}"/>
              </a:ext>
            </a:extLst>
          </p:cNvPr>
          <p:cNvSpPr/>
          <p:nvPr/>
        </p:nvSpPr>
        <p:spPr bwMode="auto">
          <a:xfrm>
            <a:off x="4770959" y="5895363"/>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1</a:t>
            </a:r>
          </a:p>
        </p:txBody>
      </p:sp>
      <p:sp>
        <p:nvSpPr>
          <p:cNvPr id="15" name="Rectangle 14">
            <a:extLst>
              <a:ext uri="{FF2B5EF4-FFF2-40B4-BE49-F238E27FC236}">
                <a16:creationId xmlns:a16="http://schemas.microsoft.com/office/drawing/2014/main" id="{679F942A-263D-4DE3-9A6A-15653F05D15F}"/>
              </a:ext>
            </a:extLst>
          </p:cNvPr>
          <p:cNvSpPr/>
          <p:nvPr/>
        </p:nvSpPr>
        <p:spPr bwMode="auto">
          <a:xfrm>
            <a:off x="5180862" y="5890105"/>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16" name="Rectangle 15">
            <a:extLst>
              <a:ext uri="{FF2B5EF4-FFF2-40B4-BE49-F238E27FC236}">
                <a16:creationId xmlns:a16="http://schemas.microsoft.com/office/drawing/2014/main" id="{5C128DC2-6867-4667-9C45-23EAA2573C38}"/>
              </a:ext>
            </a:extLst>
          </p:cNvPr>
          <p:cNvSpPr/>
          <p:nvPr/>
        </p:nvSpPr>
        <p:spPr bwMode="auto">
          <a:xfrm>
            <a:off x="6000668" y="5898522"/>
            <a:ext cx="409903" cy="451946"/>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17" name="Rectangle 16">
            <a:extLst>
              <a:ext uri="{FF2B5EF4-FFF2-40B4-BE49-F238E27FC236}">
                <a16:creationId xmlns:a16="http://schemas.microsoft.com/office/drawing/2014/main" id="{6BA51F53-D9E2-477D-AC1C-1AA6C88DE2C5}"/>
              </a:ext>
            </a:extLst>
          </p:cNvPr>
          <p:cNvSpPr/>
          <p:nvPr/>
        </p:nvSpPr>
        <p:spPr bwMode="auto">
          <a:xfrm>
            <a:off x="6410571" y="5898521"/>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latin typeface="Consolas" panose="020B0609020204030204" pitchFamily="49" charset="0"/>
              </a:rPr>
              <a:t>0</a:t>
            </a:r>
            <a:endParaRPr kumimoji="0" lang="en-US" sz="2400" b="1" i="0" u="none" strike="noStrike" cap="none" normalizeH="0" baseline="0" dirty="0">
              <a:ln>
                <a:noFill/>
              </a:ln>
              <a:solidFill>
                <a:schemeClr val="tx1"/>
              </a:solidFill>
              <a:effectLst/>
              <a:latin typeface="Consolas" panose="020B0609020204030204" pitchFamily="49" charset="0"/>
            </a:endParaRPr>
          </a:p>
        </p:txBody>
      </p:sp>
      <p:sp>
        <p:nvSpPr>
          <p:cNvPr id="18" name="Rectangle 17">
            <a:extLst>
              <a:ext uri="{FF2B5EF4-FFF2-40B4-BE49-F238E27FC236}">
                <a16:creationId xmlns:a16="http://schemas.microsoft.com/office/drawing/2014/main" id="{54FE8549-C9E5-4E59-91D0-974D0BD2F4A0}"/>
              </a:ext>
            </a:extLst>
          </p:cNvPr>
          <p:cNvSpPr/>
          <p:nvPr/>
        </p:nvSpPr>
        <p:spPr bwMode="auto">
          <a:xfrm>
            <a:off x="6820474" y="5898521"/>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1</a:t>
            </a:r>
          </a:p>
        </p:txBody>
      </p:sp>
      <p:sp>
        <p:nvSpPr>
          <p:cNvPr id="19" name="Rectangle 18">
            <a:extLst>
              <a:ext uri="{FF2B5EF4-FFF2-40B4-BE49-F238E27FC236}">
                <a16:creationId xmlns:a16="http://schemas.microsoft.com/office/drawing/2014/main" id="{FDCEDF93-CAD5-4115-AA25-33721D498DF5}"/>
              </a:ext>
            </a:extLst>
          </p:cNvPr>
          <p:cNvSpPr/>
          <p:nvPr/>
        </p:nvSpPr>
        <p:spPr bwMode="auto">
          <a:xfrm>
            <a:off x="7230377" y="5903773"/>
            <a:ext cx="409903" cy="451945"/>
          </a:xfrm>
          <a:prstGeom prst="rect">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20" name="Rectangle 19">
            <a:extLst>
              <a:ext uri="{FF2B5EF4-FFF2-40B4-BE49-F238E27FC236}">
                <a16:creationId xmlns:a16="http://schemas.microsoft.com/office/drawing/2014/main" id="{E6325B3B-EDE1-4027-B2CD-C1783AB6AB5E}"/>
              </a:ext>
            </a:extLst>
          </p:cNvPr>
          <p:cNvSpPr/>
          <p:nvPr/>
        </p:nvSpPr>
        <p:spPr bwMode="auto">
          <a:xfrm>
            <a:off x="8103481" y="5882553"/>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21" name="Rectangle 20">
            <a:extLst>
              <a:ext uri="{FF2B5EF4-FFF2-40B4-BE49-F238E27FC236}">
                <a16:creationId xmlns:a16="http://schemas.microsoft.com/office/drawing/2014/main" id="{F0E64F73-7472-46BE-BAB5-B770143BF4D7}"/>
              </a:ext>
            </a:extLst>
          </p:cNvPr>
          <p:cNvSpPr/>
          <p:nvPr/>
        </p:nvSpPr>
        <p:spPr bwMode="auto">
          <a:xfrm>
            <a:off x="8514681" y="5883118"/>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1</a:t>
            </a:r>
          </a:p>
        </p:txBody>
      </p:sp>
      <p:sp>
        <p:nvSpPr>
          <p:cNvPr id="22" name="Rectangle 21">
            <a:extLst>
              <a:ext uri="{FF2B5EF4-FFF2-40B4-BE49-F238E27FC236}">
                <a16:creationId xmlns:a16="http://schemas.microsoft.com/office/drawing/2014/main" id="{F83684AA-7732-4190-AE9D-A0C20B03422A}"/>
              </a:ext>
            </a:extLst>
          </p:cNvPr>
          <p:cNvSpPr/>
          <p:nvPr/>
        </p:nvSpPr>
        <p:spPr bwMode="auto">
          <a:xfrm>
            <a:off x="8918864" y="5875355"/>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23" name="Rectangle 22">
            <a:extLst>
              <a:ext uri="{FF2B5EF4-FFF2-40B4-BE49-F238E27FC236}">
                <a16:creationId xmlns:a16="http://schemas.microsoft.com/office/drawing/2014/main" id="{81E848E7-5906-46A4-A149-2A5E7486AD64}"/>
              </a:ext>
            </a:extLst>
          </p:cNvPr>
          <p:cNvSpPr/>
          <p:nvPr/>
        </p:nvSpPr>
        <p:spPr bwMode="auto">
          <a:xfrm>
            <a:off x="9314873" y="5882752"/>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24" name="Rectangle 23">
            <a:extLst>
              <a:ext uri="{FF2B5EF4-FFF2-40B4-BE49-F238E27FC236}">
                <a16:creationId xmlns:a16="http://schemas.microsoft.com/office/drawing/2014/main" id="{A00BAE39-BBD2-44B3-99AD-D31D613E0902}"/>
              </a:ext>
            </a:extLst>
          </p:cNvPr>
          <p:cNvSpPr/>
          <p:nvPr/>
        </p:nvSpPr>
        <p:spPr bwMode="auto">
          <a:xfrm>
            <a:off x="10171313" y="5900416"/>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latin typeface="Consolas" panose="020B0609020204030204" pitchFamily="49" charset="0"/>
              </a:rPr>
              <a:t>1</a:t>
            </a:r>
            <a:endParaRPr kumimoji="0" lang="en-US" sz="2400" b="1" i="0" u="none" strike="noStrike" cap="none" normalizeH="0" baseline="0" dirty="0">
              <a:ln>
                <a:noFill/>
              </a:ln>
              <a:solidFill>
                <a:schemeClr val="tx1"/>
              </a:solidFill>
              <a:effectLst/>
              <a:latin typeface="Consolas" panose="020B0609020204030204" pitchFamily="49" charset="0"/>
            </a:endParaRPr>
          </a:p>
        </p:txBody>
      </p:sp>
      <p:sp>
        <p:nvSpPr>
          <p:cNvPr id="25" name="Rectangle 24">
            <a:extLst>
              <a:ext uri="{FF2B5EF4-FFF2-40B4-BE49-F238E27FC236}">
                <a16:creationId xmlns:a16="http://schemas.microsoft.com/office/drawing/2014/main" id="{B1C0B4D9-03FE-42DC-850E-603D5A67A3B5}"/>
              </a:ext>
            </a:extLst>
          </p:cNvPr>
          <p:cNvSpPr/>
          <p:nvPr/>
        </p:nvSpPr>
        <p:spPr bwMode="auto">
          <a:xfrm>
            <a:off x="10582513" y="5900981"/>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26" name="Rectangle 25">
            <a:extLst>
              <a:ext uri="{FF2B5EF4-FFF2-40B4-BE49-F238E27FC236}">
                <a16:creationId xmlns:a16="http://schemas.microsoft.com/office/drawing/2014/main" id="{D3108924-A788-4684-93AE-BAFB7D8182BE}"/>
              </a:ext>
            </a:extLst>
          </p:cNvPr>
          <p:cNvSpPr/>
          <p:nvPr/>
        </p:nvSpPr>
        <p:spPr bwMode="auto">
          <a:xfrm>
            <a:off x="10986696" y="5903728"/>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a:ln>
                  <a:noFill/>
                </a:ln>
                <a:solidFill>
                  <a:schemeClr val="tx1"/>
                </a:solidFill>
                <a:effectLst/>
                <a:latin typeface="Consolas" panose="020B0609020204030204" pitchFamily="49" charset="0"/>
              </a:rPr>
              <a:t>0</a:t>
            </a:r>
          </a:p>
        </p:txBody>
      </p:sp>
      <p:sp>
        <p:nvSpPr>
          <p:cNvPr id="27" name="Rectangle 26">
            <a:extLst>
              <a:ext uri="{FF2B5EF4-FFF2-40B4-BE49-F238E27FC236}">
                <a16:creationId xmlns:a16="http://schemas.microsoft.com/office/drawing/2014/main" id="{BE290948-761B-44A6-83F9-1473763DC659}"/>
              </a:ext>
            </a:extLst>
          </p:cNvPr>
          <p:cNvSpPr/>
          <p:nvPr/>
        </p:nvSpPr>
        <p:spPr bwMode="auto">
          <a:xfrm>
            <a:off x="11382705" y="5900615"/>
            <a:ext cx="409903" cy="451945"/>
          </a:xfrm>
          <a:prstGeom prst="rect">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2400" dirty="0">
                <a:latin typeface="Consolas" panose="020B0609020204030204" pitchFamily="49" charset="0"/>
              </a:rPr>
              <a:t>1</a:t>
            </a:r>
            <a:endParaRPr kumimoji="0" lang="en-US" sz="2400" b="1" i="0" u="none" strike="noStrike" cap="none" normalizeH="0" baseline="0" dirty="0">
              <a:ln>
                <a:noFill/>
              </a:ln>
              <a:solidFill>
                <a:schemeClr val="tx1"/>
              </a:solidFill>
              <a:effectLst/>
              <a:latin typeface="Consolas" panose="020B0609020204030204" pitchFamily="49" charset="0"/>
            </a:endParaRPr>
          </a:p>
        </p:txBody>
      </p:sp>
      <p:sp>
        <p:nvSpPr>
          <p:cNvPr id="28" name="Arrow: Down 27">
            <a:extLst>
              <a:ext uri="{FF2B5EF4-FFF2-40B4-BE49-F238E27FC236}">
                <a16:creationId xmlns:a16="http://schemas.microsoft.com/office/drawing/2014/main" id="{FB5F4E78-61BE-4EFF-86CD-618F9A56DE28}"/>
              </a:ext>
            </a:extLst>
          </p:cNvPr>
          <p:cNvSpPr/>
          <p:nvPr/>
        </p:nvSpPr>
        <p:spPr bwMode="auto">
          <a:xfrm rot="20843229">
            <a:off x="5928553" y="5342367"/>
            <a:ext cx="354257" cy="686981"/>
          </a:xfrm>
          <a:prstGeom prst="downArrow">
            <a:avLst>
              <a:gd name="adj1" fmla="val 33880"/>
              <a:gd name="adj2" fmla="val 50000"/>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9" name="Arrow: Down 28">
            <a:extLst>
              <a:ext uri="{FF2B5EF4-FFF2-40B4-BE49-F238E27FC236}">
                <a16:creationId xmlns:a16="http://schemas.microsoft.com/office/drawing/2014/main" id="{951EBD3F-1263-43A8-9B76-A8D60732410C}"/>
              </a:ext>
            </a:extLst>
          </p:cNvPr>
          <p:cNvSpPr/>
          <p:nvPr/>
        </p:nvSpPr>
        <p:spPr bwMode="auto">
          <a:xfrm rot="18766118">
            <a:off x="6420076" y="5136473"/>
            <a:ext cx="354257" cy="1057440"/>
          </a:xfrm>
          <a:prstGeom prst="downArrow">
            <a:avLst>
              <a:gd name="adj1" fmla="val 33443"/>
              <a:gd name="adj2" fmla="val 50000"/>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30" name="Oval 29">
            <a:extLst>
              <a:ext uri="{FF2B5EF4-FFF2-40B4-BE49-F238E27FC236}">
                <a16:creationId xmlns:a16="http://schemas.microsoft.com/office/drawing/2014/main" id="{03093F21-8F98-4E1F-A471-8F74628267AD}"/>
              </a:ext>
            </a:extLst>
          </p:cNvPr>
          <p:cNvSpPr/>
          <p:nvPr/>
        </p:nvSpPr>
        <p:spPr bwMode="auto">
          <a:xfrm>
            <a:off x="5631199" y="4908280"/>
            <a:ext cx="673403" cy="632496"/>
          </a:xfrm>
          <a:prstGeom prst="ellipse">
            <a:avLst/>
          </a:prstGeom>
          <a:solidFill>
            <a:srgbClr val="FF90FF"/>
          </a:solidFill>
          <a:ln w="28575" cap="flat" cmpd="sng" algn="ctr">
            <a:solidFill>
              <a:srgbClr val="8400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3600" dirty="0">
                <a:solidFill>
                  <a:srgbClr val="000000"/>
                </a:solidFill>
                <a:latin typeface="Segoe UI" panose="020B0502040204020203" pitchFamily="34" charset="0"/>
                <a:ea typeface="MS PGothic"/>
                <a:cs typeface="Segoe UI" panose="020B0502040204020203" pitchFamily="34" charset="0"/>
              </a:rPr>
              <a:t>#</a:t>
            </a:r>
            <a:endParaRPr kumimoji="0" lang="en-US" sz="240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
        <p:nvSpPr>
          <p:cNvPr id="31" name="Arrow: Down 30">
            <a:extLst>
              <a:ext uri="{FF2B5EF4-FFF2-40B4-BE49-F238E27FC236}">
                <a16:creationId xmlns:a16="http://schemas.microsoft.com/office/drawing/2014/main" id="{24D70E2E-F224-4AF1-9102-933832648303}"/>
              </a:ext>
            </a:extLst>
          </p:cNvPr>
          <p:cNvSpPr/>
          <p:nvPr/>
        </p:nvSpPr>
        <p:spPr bwMode="auto">
          <a:xfrm rot="2579339">
            <a:off x="8890741" y="5258273"/>
            <a:ext cx="354257" cy="863777"/>
          </a:xfrm>
          <a:prstGeom prst="downArrow">
            <a:avLst>
              <a:gd name="adj1" fmla="val 33880"/>
              <a:gd name="adj2" fmla="val 50000"/>
            </a:avLst>
          </a:prstGeom>
          <a:solidFill>
            <a:schemeClr val="accent2">
              <a:lumMod val="20000"/>
              <a:lumOff val="8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32" name="Arrow: Down 31">
            <a:extLst>
              <a:ext uri="{FF2B5EF4-FFF2-40B4-BE49-F238E27FC236}">
                <a16:creationId xmlns:a16="http://schemas.microsoft.com/office/drawing/2014/main" id="{F0A4DD49-80D2-4425-B774-1E49BF10CABA}"/>
              </a:ext>
            </a:extLst>
          </p:cNvPr>
          <p:cNvSpPr/>
          <p:nvPr/>
        </p:nvSpPr>
        <p:spPr bwMode="auto">
          <a:xfrm rot="18211889">
            <a:off x="10014462" y="5024795"/>
            <a:ext cx="354257" cy="1335984"/>
          </a:xfrm>
          <a:prstGeom prst="downArrow">
            <a:avLst>
              <a:gd name="adj1" fmla="val 33443"/>
              <a:gd name="adj2" fmla="val 50000"/>
            </a:avLst>
          </a:prstGeom>
          <a:solidFill>
            <a:srgbClr val="CCCCFF"/>
          </a:solidFill>
          <a:ln w="9525" cap="flat" cmpd="sng" algn="ctr">
            <a:solidFill>
              <a:srgbClr val="7171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33" name="Oval 32">
            <a:extLst>
              <a:ext uri="{FF2B5EF4-FFF2-40B4-BE49-F238E27FC236}">
                <a16:creationId xmlns:a16="http://schemas.microsoft.com/office/drawing/2014/main" id="{8E2A035C-EB7A-4F6B-8276-C2C0DE4766EF}"/>
              </a:ext>
            </a:extLst>
          </p:cNvPr>
          <p:cNvSpPr/>
          <p:nvPr/>
        </p:nvSpPr>
        <p:spPr bwMode="auto">
          <a:xfrm>
            <a:off x="9117541" y="4934401"/>
            <a:ext cx="673403" cy="632496"/>
          </a:xfrm>
          <a:prstGeom prst="ellipse">
            <a:avLst/>
          </a:prstGeom>
          <a:solidFill>
            <a:srgbClr val="61FF61"/>
          </a:solidFill>
          <a:ln w="28575" cap="flat" cmpd="sng" algn="ctr">
            <a:solidFill>
              <a:srgbClr val="004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3600" dirty="0">
                <a:solidFill>
                  <a:srgbClr val="000000"/>
                </a:solidFill>
                <a:latin typeface="Segoe UI" panose="020B0502040204020203" pitchFamily="34" charset="0"/>
                <a:ea typeface="MS PGothic"/>
                <a:cs typeface="Segoe UI" panose="020B0502040204020203" pitchFamily="34" charset="0"/>
              </a:rPr>
              <a:t>#</a:t>
            </a:r>
            <a:endParaRPr kumimoji="0" lang="en-US" sz="2400" b="1"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
        <p:nvSpPr>
          <p:cNvPr id="34" name="Content Placeholder 1">
            <a:extLst>
              <a:ext uri="{FF2B5EF4-FFF2-40B4-BE49-F238E27FC236}">
                <a16:creationId xmlns:a16="http://schemas.microsoft.com/office/drawing/2014/main" id="{21827F3B-45A7-41F7-A446-75FC4A6D496F}"/>
              </a:ext>
            </a:extLst>
          </p:cNvPr>
          <p:cNvSpPr txBox="1">
            <a:spLocks/>
          </p:cNvSpPr>
          <p:nvPr/>
        </p:nvSpPr>
        <p:spPr bwMode="auto">
          <a:xfrm>
            <a:off x="4497321" y="6290294"/>
            <a:ext cx="673403" cy="256053"/>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rgbClr val="840085"/>
                </a:solidFill>
                <a:latin typeface="Segoe UI"/>
                <a:ea typeface="MS PGothic"/>
                <a:cs typeface="Arial"/>
              </a:rPr>
              <a:t>P</a:t>
            </a:r>
            <a:r>
              <a:rPr lang="en-US" b="1" kern="0" baseline="-25000" dirty="0">
                <a:solidFill>
                  <a:srgbClr val="840085"/>
                </a:solidFill>
                <a:latin typeface="Segoe UI"/>
                <a:ea typeface="MS PGothic"/>
                <a:cs typeface="Arial"/>
              </a:rPr>
              <a:t>0</a:t>
            </a:r>
            <a:endParaRPr lang="en-US" b="1" kern="0" dirty="0">
              <a:solidFill>
                <a:srgbClr val="840085"/>
              </a:solidFill>
              <a:latin typeface="Consolas" panose="020B0609020204030204" pitchFamily="49" charset="0"/>
              <a:ea typeface="MS PGothic"/>
              <a:cs typeface="Arial"/>
            </a:endParaRPr>
          </a:p>
        </p:txBody>
      </p:sp>
      <p:sp>
        <p:nvSpPr>
          <p:cNvPr id="35" name="Content Placeholder 1">
            <a:extLst>
              <a:ext uri="{FF2B5EF4-FFF2-40B4-BE49-F238E27FC236}">
                <a16:creationId xmlns:a16="http://schemas.microsoft.com/office/drawing/2014/main" id="{C70F1E15-24FD-484D-A392-62942E053E55}"/>
              </a:ext>
            </a:extLst>
          </p:cNvPr>
          <p:cNvSpPr txBox="1">
            <a:spLocks/>
          </p:cNvSpPr>
          <p:nvPr/>
        </p:nvSpPr>
        <p:spPr bwMode="auto">
          <a:xfrm>
            <a:off x="6620038" y="6312333"/>
            <a:ext cx="673403" cy="27577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rgbClr val="840085"/>
                </a:solidFill>
                <a:latin typeface="Segoe UI"/>
                <a:ea typeface="MS PGothic"/>
                <a:cs typeface="Arial"/>
              </a:rPr>
              <a:t>P</a:t>
            </a:r>
            <a:r>
              <a:rPr lang="en-US" b="1" kern="0" baseline="-25000" dirty="0">
                <a:solidFill>
                  <a:srgbClr val="840085"/>
                </a:solidFill>
                <a:latin typeface="Segoe UI"/>
                <a:ea typeface="MS PGothic"/>
                <a:cs typeface="Arial"/>
              </a:rPr>
              <a:t>1</a:t>
            </a:r>
            <a:endParaRPr lang="en-US" b="1" kern="0" dirty="0">
              <a:solidFill>
                <a:srgbClr val="840085"/>
              </a:solidFill>
              <a:latin typeface="Consolas" panose="020B0609020204030204" pitchFamily="49" charset="0"/>
              <a:ea typeface="MS PGothic"/>
              <a:cs typeface="Arial"/>
            </a:endParaRPr>
          </a:p>
        </p:txBody>
      </p:sp>
      <p:sp>
        <p:nvSpPr>
          <p:cNvPr id="36" name="Content Placeholder 1">
            <a:extLst>
              <a:ext uri="{FF2B5EF4-FFF2-40B4-BE49-F238E27FC236}">
                <a16:creationId xmlns:a16="http://schemas.microsoft.com/office/drawing/2014/main" id="{B393A8F7-3648-4574-BF8A-73D1FC01702E}"/>
              </a:ext>
            </a:extLst>
          </p:cNvPr>
          <p:cNvSpPr txBox="1">
            <a:spLocks/>
          </p:cNvSpPr>
          <p:nvPr/>
        </p:nvSpPr>
        <p:spPr bwMode="auto">
          <a:xfrm>
            <a:off x="8669878" y="6257549"/>
            <a:ext cx="673403" cy="27577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rgbClr val="004300"/>
                </a:solidFill>
                <a:latin typeface="Segoe UI"/>
                <a:ea typeface="MS PGothic"/>
                <a:cs typeface="Arial"/>
              </a:rPr>
              <a:t>P</a:t>
            </a:r>
            <a:r>
              <a:rPr lang="en-US" b="1" kern="0" baseline="-25000" dirty="0">
                <a:solidFill>
                  <a:srgbClr val="004300"/>
                </a:solidFill>
                <a:latin typeface="Segoe UI"/>
                <a:ea typeface="MS PGothic"/>
                <a:cs typeface="Arial"/>
              </a:rPr>
              <a:t>0</a:t>
            </a:r>
            <a:endParaRPr lang="en-US" b="1" kern="0" dirty="0">
              <a:solidFill>
                <a:srgbClr val="004300"/>
              </a:solidFill>
              <a:latin typeface="Consolas" panose="020B0609020204030204" pitchFamily="49" charset="0"/>
              <a:ea typeface="MS PGothic"/>
              <a:cs typeface="Arial"/>
            </a:endParaRPr>
          </a:p>
        </p:txBody>
      </p:sp>
      <p:sp>
        <p:nvSpPr>
          <p:cNvPr id="37" name="Content Placeholder 1">
            <a:extLst>
              <a:ext uri="{FF2B5EF4-FFF2-40B4-BE49-F238E27FC236}">
                <a16:creationId xmlns:a16="http://schemas.microsoft.com/office/drawing/2014/main" id="{654978C0-7801-401A-BC04-5FB2FB48A633}"/>
              </a:ext>
            </a:extLst>
          </p:cNvPr>
          <p:cNvSpPr txBox="1">
            <a:spLocks/>
          </p:cNvSpPr>
          <p:nvPr/>
        </p:nvSpPr>
        <p:spPr bwMode="auto">
          <a:xfrm>
            <a:off x="10792782" y="6269956"/>
            <a:ext cx="673403" cy="369341"/>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rgbClr val="004300"/>
                </a:solidFill>
                <a:latin typeface="Segoe UI"/>
                <a:ea typeface="MS PGothic"/>
                <a:cs typeface="Arial"/>
              </a:rPr>
              <a:t>P</a:t>
            </a:r>
            <a:r>
              <a:rPr lang="en-US" b="1" kern="0" baseline="-25000" dirty="0">
                <a:solidFill>
                  <a:srgbClr val="004300"/>
                </a:solidFill>
                <a:latin typeface="Segoe UI"/>
                <a:ea typeface="MS PGothic"/>
                <a:cs typeface="Arial"/>
              </a:rPr>
              <a:t>1</a:t>
            </a:r>
            <a:endParaRPr lang="en-US" b="1" kern="0" dirty="0">
              <a:solidFill>
                <a:srgbClr val="004300"/>
              </a:solidFill>
              <a:latin typeface="Consolas" panose="020B0609020204030204" pitchFamily="49" charset="0"/>
              <a:ea typeface="MS PGothic"/>
              <a:cs typeface="Arial"/>
            </a:endParaRPr>
          </a:p>
        </p:txBody>
      </p:sp>
      <p:sp>
        <p:nvSpPr>
          <p:cNvPr id="39" name="Content Placeholder 1">
            <a:extLst>
              <a:ext uri="{FF2B5EF4-FFF2-40B4-BE49-F238E27FC236}">
                <a16:creationId xmlns:a16="http://schemas.microsoft.com/office/drawing/2014/main" id="{25FC7DBF-C8FD-4E88-BFEB-B1339E70201D}"/>
              </a:ext>
            </a:extLst>
          </p:cNvPr>
          <p:cNvSpPr txBox="1">
            <a:spLocks/>
          </p:cNvSpPr>
          <p:nvPr/>
        </p:nvSpPr>
        <p:spPr bwMode="auto">
          <a:xfrm>
            <a:off x="4085262" y="5274625"/>
            <a:ext cx="1774972" cy="632496"/>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b="1" kern="0" dirty="0">
                <a:solidFill>
                  <a:schemeClr val="accent6">
                    <a:lumMod val="60000"/>
                    <a:lumOff val="40000"/>
                  </a:schemeClr>
                </a:solidFill>
                <a:latin typeface="Segoe UI" panose="020B0502040204020203" pitchFamily="34" charset="0"/>
                <a:ea typeface="MS PGothic"/>
                <a:cs typeface="Segoe UI" panose="020B0502040204020203" pitchFamily="34" charset="0"/>
              </a:rPr>
              <a:t>Conflict</a:t>
            </a:r>
          </a:p>
        </p:txBody>
      </p:sp>
      <p:sp>
        <p:nvSpPr>
          <p:cNvPr id="40" name="Content Placeholder 1">
            <a:extLst>
              <a:ext uri="{FF2B5EF4-FFF2-40B4-BE49-F238E27FC236}">
                <a16:creationId xmlns:a16="http://schemas.microsoft.com/office/drawing/2014/main" id="{468BB21E-9E9F-4226-8395-95EF6C1A6FA4}"/>
              </a:ext>
            </a:extLst>
          </p:cNvPr>
          <p:cNvSpPr txBox="1">
            <a:spLocks/>
          </p:cNvSpPr>
          <p:nvPr/>
        </p:nvSpPr>
        <p:spPr bwMode="auto">
          <a:xfrm>
            <a:off x="10062465" y="5066033"/>
            <a:ext cx="2520262" cy="103329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kern="0" dirty="0">
                <a:solidFill>
                  <a:srgbClr val="00B050"/>
                </a:solidFill>
                <a:latin typeface="Segoe UI" panose="020B0502040204020203" pitchFamily="34" charset="0"/>
                <a:ea typeface="MS PGothic"/>
                <a:cs typeface="Segoe UI" panose="020B0502040204020203" pitchFamily="34" charset="0"/>
              </a:rPr>
              <a:t>No conflict</a:t>
            </a:r>
          </a:p>
        </p:txBody>
      </p:sp>
    </p:spTree>
    <p:custDataLst>
      <p:tags r:id="rId1"/>
    </p:custDataLst>
    <p:extLst>
      <p:ext uri="{BB962C8B-B14F-4D97-AF65-F5344CB8AC3E}">
        <p14:creationId xmlns:p14="http://schemas.microsoft.com/office/powerpoint/2010/main" val="1311766605"/>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5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C47764-316A-40EE-A089-60AC8C058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24945"/>
            <a:ext cx="12192000" cy="3468938"/>
          </a:xfrm>
          <a:prstGeom prst="rect">
            <a:avLst/>
          </a:prstGeom>
        </p:spPr>
      </p:pic>
      <p:pic>
        <p:nvPicPr>
          <p:cNvPr id="8" name="Picture 7">
            <a:extLst>
              <a:ext uri="{FF2B5EF4-FFF2-40B4-BE49-F238E27FC236}">
                <a16:creationId xmlns:a16="http://schemas.microsoft.com/office/drawing/2014/main" id="{DAE3943A-34E6-4E0E-8492-9CD160967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62" y="3150897"/>
            <a:ext cx="12065875" cy="3453129"/>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rgbClr val="000000"/>
                </a:solidFill>
                <a:latin typeface="Segoe UI"/>
                <a:ea typeface="MS PGothic"/>
                <a:cs typeface="Arial"/>
              </a:rPr>
              <a:t>To facilitate access-conflict-management, we add a new module:</a:t>
            </a:r>
          </a:p>
          <a:p>
            <a:pPr lvl="1">
              <a:lnSpc>
                <a:spcPts val="3600"/>
              </a:lnSpc>
            </a:pPr>
            <a:r>
              <a:rPr lang="en-US" dirty="0">
                <a:solidFill>
                  <a:srgbClr val="000000"/>
                </a:solidFill>
                <a:latin typeface="Segoe UI"/>
                <a:ea typeface="MS PGothic"/>
                <a:cs typeface="Arial"/>
              </a:rPr>
              <a:t>Stream-to-Partition Arbiter</a:t>
            </a:r>
            <a:endParaRPr lang="en-US" dirty="0">
              <a:solidFill>
                <a:srgbClr val="0070C0"/>
              </a:solidFill>
              <a:latin typeface="Consolas" panose="020B0609020204030204" pitchFamily="49" charset="0"/>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Arbiter</a:t>
            </a:r>
          </a:p>
        </p:txBody>
      </p:sp>
      <p:pic>
        <p:nvPicPr>
          <p:cNvPr id="5" name="Picture 4">
            <a:extLst>
              <a:ext uri="{FF2B5EF4-FFF2-40B4-BE49-F238E27FC236}">
                <a16:creationId xmlns:a16="http://schemas.microsoft.com/office/drawing/2014/main" id="{25C27FC6-76E2-46BB-A9A9-4CCDBBD837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380" y="3079531"/>
            <a:ext cx="8673240" cy="3559766"/>
          </a:xfrm>
          <a:prstGeom prst="rect">
            <a:avLst/>
          </a:prstGeom>
        </p:spPr>
      </p:pic>
    </p:spTree>
    <p:custDataLst>
      <p:tags r:id="rId1"/>
    </p:custDataLst>
    <p:extLst>
      <p:ext uri="{BB962C8B-B14F-4D97-AF65-F5344CB8AC3E}">
        <p14:creationId xmlns:p14="http://schemas.microsoft.com/office/powerpoint/2010/main" val="3787475517"/>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5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2683A4F-68EA-4FE1-BC13-7B887A3CF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18363"/>
            <a:ext cx="12192000" cy="3468938"/>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rgbClr val="000000"/>
                </a:solidFill>
                <a:latin typeface="Segoe UI"/>
                <a:ea typeface="MS PGothic"/>
                <a:cs typeface="Arial"/>
              </a:rPr>
              <a:t>Stream-to-Partition </a:t>
            </a:r>
            <a:r>
              <a:rPr lang="en-US" dirty="0">
                <a:solidFill>
                  <a:srgbClr val="9E4F00"/>
                </a:solidFill>
                <a:latin typeface="Segoe UI"/>
                <a:ea typeface="MS PGothic"/>
                <a:cs typeface="Arial"/>
              </a:rPr>
              <a:t>Arbiter</a:t>
            </a:r>
            <a:r>
              <a:rPr lang="en-US" dirty="0">
                <a:solidFill>
                  <a:srgbClr val="000000"/>
                </a:solidFill>
                <a:latin typeface="Segoe UI"/>
                <a:ea typeface="MS PGothic"/>
                <a:cs typeface="Arial"/>
              </a:rPr>
              <a:t> has </a:t>
            </a:r>
            <a:r>
              <a:rPr lang="en-US" dirty="0">
                <a:solidFill>
                  <a:srgbClr val="0070C0"/>
                </a:solidFill>
                <a:latin typeface="Consolas" panose="020B0609020204030204" pitchFamily="49" charset="0"/>
                <a:ea typeface="MS PGothic"/>
                <a:cs typeface="Arial"/>
              </a:rPr>
              <a:t>S</a:t>
            </a:r>
            <a:r>
              <a:rPr lang="en-US" dirty="0">
                <a:solidFill>
                  <a:srgbClr val="000000"/>
                </a:solidFill>
                <a:latin typeface="Segoe UI"/>
                <a:ea typeface="MS PGothic"/>
                <a:cs typeface="Arial"/>
              </a:rPr>
              <a:t> input </a:t>
            </a:r>
            <a:r>
              <a:rPr lang="en-US" dirty="0" err="1">
                <a:solidFill>
                  <a:srgbClr val="000000"/>
                </a:solidFill>
                <a:latin typeface="Segoe UI"/>
                <a:ea typeface="MS PGothic"/>
                <a:cs typeface="Arial"/>
              </a:rPr>
              <a:t>fifos</a:t>
            </a:r>
            <a:r>
              <a:rPr lang="en-US" dirty="0">
                <a:solidFill>
                  <a:srgbClr val="000000"/>
                </a:solidFill>
                <a:latin typeface="Segoe UI"/>
                <a:ea typeface="MS PGothic"/>
                <a:cs typeface="Arial"/>
              </a:rPr>
              <a:t>, and </a:t>
            </a:r>
            <a:r>
              <a:rPr lang="en-US" dirty="0">
                <a:solidFill>
                  <a:srgbClr val="0070C0"/>
                </a:solidFill>
                <a:latin typeface="Consolas" panose="020B0609020204030204" pitchFamily="49" charset="0"/>
                <a:ea typeface="MS PGothic"/>
                <a:cs typeface="Arial"/>
              </a:rPr>
              <a:t>P</a:t>
            </a:r>
            <a:r>
              <a:rPr lang="en-US" dirty="0">
                <a:solidFill>
                  <a:srgbClr val="000000"/>
                </a:solidFill>
                <a:latin typeface="Segoe UI"/>
                <a:ea typeface="MS PGothic"/>
                <a:cs typeface="Arial"/>
              </a:rPr>
              <a:t> output </a:t>
            </a:r>
            <a:r>
              <a:rPr lang="en-US" dirty="0" err="1">
                <a:solidFill>
                  <a:srgbClr val="000000"/>
                </a:solidFill>
                <a:latin typeface="Segoe UI"/>
                <a:ea typeface="MS PGothic"/>
                <a:cs typeface="Arial"/>
              </a:rPr>
              <a:t>fifos</a:t>
            </a:r>
            <a:r>
              <a:rPr lang="en-US" dirty="0">
                <a:solidFill>
                  <a:srgbClr val="000000"/>
                </a:solidFill>
                <a:latin typeface="Segoe UI"/>
                <a:ea typeface="MS PGothic"/>
                <a:cs typeface="Arial"/>
              </a:rPr>
              <a:t>.</a:t>
            </a:r>
          </a:p>
          <a:p>
            <a:pPr>
              <a:lnSpc>
                <a:spcPts val="3600"/>
              </a:lnSpc>
            </a:pPr>
            <a:r>
              <a:rPr lang="en-US" dirty="0">
                <a:solidFill>
                  <a:srgbClr val="000000"/>
                </a:solidFill>
                <a:latin typeface="Segoe UI"/>
                <a:ea typeface="MS PGothic"/>
                <a:cs typeface="Arial"/>
              </a:rPr>
              <a:t>For each partition, it will serialize incoming requests. This removes access conflicts.</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Arbiter</a:t>
            </a:r>
          </a:p>
        </p:txBody>
      </p:sp>
      <p:pic>
        <p:nvPicPr>
          <p:cNvPr id="11" name="Picture 10">
            <a:extLst>
              <a:ext uri="{FF2B5EF4-FFF2-40B4-BE49-F238E27FC236}">
                <a16:creationId xmlns:a16="http://schemas.microsoft.com/office/drawing/2014/main" id="{11795F55-E4CB-4CBD-ADA5-B08B1018DB00}"/>
              </a:ext>
            </a:extLst>
          </p:cNvPr>
          <p:cNvPicPr>
            <a:picLocks noChangeAspect="1"/>
          </p:cNvPicPr>
          <p:nvPr/>
        </p:nvPicPr>
        <p:blipFill>
          <a:blip r:embed="rId5"/>
          <a:stretch>
            <a:fillRect/>
          </a:stretch>
        </p:blipFill>
        <p:spPr>
          <a:xfrm>
            <a:off x="2763085" y="3079127"/>
            <a:ext cx="5447826" cy="3032563"/>
          </a:xfrm>
          <a:prstGeom prst="rect">
            <a:avLst/>
          </a:prstGeom>
        </p:spPr>
      </p:pic>
    </p:spTree>
    <p:custDataLst>
      <p:tags r:id="rId1"/>
    </p:custDataLst>
    <p:extLst>
      <p:ext uri="{BB962C8B-B14F-4D97-AF65-F5344CB8AC3E}">
        <p14:creationId xmlns:p14="http://schemas.microsoft.com/office/powerpoint/2010/main" val="1096850211"/>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2683A4F-68EA-4FE1-BC13-7B887A3CF5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018363"/>
            <a:ext cx="12192000" cy="3468938"/>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rgbClr val="000000"/>
                </a:solidFill>
                <a:latin typeface="Segoe UI"/>
                <a:ea typeface="MS PGothic"/>
                <a:cs typeface="Arial"/>
              </a:rPr>
              <a:t>The Arbiter dynamically schedules accesses, for high throughput.</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Arbiter Execution Example</a:t>
            </a:r>
          </a:p>
        </p:txBody>
      </p:sp>
      <p:pic>
        <p:nvPicPr>
          <p:cNvPr id="4" name="arbiter_mixing_data">
            <a:hlinkClick r:id="" action="ppaction://media"/>
            <a:extLst>
              <a:ext uri="{FF2B5EF4-FFF2-40B4-BE49-F238E27FC236}">
                <a16:creationId xmlns:a16="http://schemas.microsoft.com/office/drawing/2014/main" id="{CEBACD90-A69B-4EF6-811B-F178CE6DD48C}"/>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2459420" y="2988988"/>
            <a:ext cx="6186083" cy="3479672"/>
          </a:xfrm>
          <a:prstGeom prst="rect">
            <a:avLst/>
          </a:prstGeom>
        </p:spPr>
      </p:pic>
    </p:spTree>
    <p:custDataLst>
      <p:tags r:id="rId1"/>
    </p:custDataLst>
    <p:extLst>
      <p:ext uri="{BB962C8B-B14F-4D97-AF65-F5344CB8AC3E}">
        <p14:creationId xmlns:p14="http://schemas.microsoft.com/office/powerpoint/2010/main" val="402499787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2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15ACE4-4850-418E-B593-FA3543A3C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44" y="3951980"/>
            <a:ext cx="9918219" cy="2821989"/>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b="1" dirty="0">
                <a:solidFill>
                  <a:schemeClr val="accent6">
                    <a:lumMod val="60000"/>
                    <a:lumOff val="40000"/>
                  </a:schemeClr>
                </a:solidFill>
                <a:latin typeface="Segoe UI"/>
                <a:ea typeface="MS PGothic"/>
                <a:cs typeface="Arial"/>
              </a:rPr>
              <a:t>Issue</a:t>
            </a:r>
            <a:r>
              <a:rPr lang="en-US" dirty="0">
                <a:solidFill>
                  <a:srgbClr val="000000"/>
                </a:solidFill>
                <a:latin typeface="Segoe UI"/>
                <a:ea typeface="MS PGothic"/>
                <a:cs typeface="Arial"/>
              </a:rPr>
              <a:t>: Packets are now mixed around, in partitions, rather than streams.</a:t>
            </a:r>
          </a:p>
          <a:p>
            <a:pPr>
              <a:lnSpc>
                <a:spcPts val="3600"/>
              </a:lnSpc>
            </a:pPr>
            <a:r>
              <a:rPr lang="en-US" dirty="0">
                <a:solidFill>
                  <a:srgbClr val="000000"/>
                </a:solidFill>
                <a:latin typeface="Segoe UI"/>
                <a:ea typeface="MS PGothic"/>
                <a:cs typeface="Arial"/>
              </a:rPr>
              <a:t>But we still need to aggregate each stream’s data – need data organized by stream.</a:t>
            </a:r>
          </a:p>
          <a:p>
            <a:pPr lvl="1">
              <a:lnSpc>
                <a:spcPts val="3600"/>
              </a:lnSpc>
            </a:pPr>
            <a:r>
              <a:rPr lang="en-US" dirty="0">
                <a:solidFill>
                  <a:srgbClr val="000000"/>
                </a:solidFill>
                <a:latin typeface="Segoe UI"/>
                <a:ea typeface="MS PGothic"/>
                <a:cs typeface="Arial"/>
              </a:rPr>
              <a:t>We also need data to be ordered properly.</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The Problem with Arbiter</a:t>
            </a:r>
          </a:p>
        </p:txBody>
      </p:sp>
      <p:pic>
        <p:nvPicPr>
          <p:cNvPr id="9" name="Picture 8">
            <a:extLst>
              <a:ext uri="{FF2B5EF4-FFF2-40B4-BE49-F238E27FC236}">
                <a16:creationId xmlns:a16="http://schemas.microsoft.com/office/drawing/2014/main" id="{29691F73-EF30-4537-B438-C97C064BCF15}"/>
              </a:ext>
            </a:extLst>
          </p:cNvPr>
          <p:cNvPicPr>
            <a:picLocks noChangeAspect="1"/>
          </p:cNvPicPr>
          <p:nvPr/>
        </p:nvPicPr>
        <p:blipFill>
          <a:blip r:embed="rId5"/>
          <a:stretch>
            <a:fillRect/>
          </a:stretch>
        </p:blipFill>
        <p:spPr>
          <a:xfrm>
            <a:off x="3449854" y="3931678"/>
            <a:ext cx="4243718" cy="2862592"/>
          </a:xfrm>
          <a:prstGeom prst="rect">
            <a:avLst/>
          </a:prstGeom>
        </p:spPr>
      </p:pic>
    </p:spTree>
    <p:custDataLst>
      <p:tags r:id="rId1"/>
    </p:custDataLst>
    <p:extLst>
      <p:ext uri="{BB962C8B-B14F-4D97-AF65-F5344CB8AC3E}">
        <p14:creationId xmlns:p14="http://schemas.microsoft.com/office/powerpoint/2010/main" val="3823674261"/>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err="1">
                <a:solidFill>
                  <a:schemeClr val="accent4"/>
                </a:solidFill>
                <a:latin typeface="Segoe UI"/>
                <a:ea typeface="MS PGothic"/>
                <a:cs typeface="Arial"/>
              </a:rPr>
              <a:t>BitBlender</a:t>
            </a:r>
            <a:r>
              <a:rPr lang="en-US" dirty="0">
                <a:solidFill>
                  <a:schemeClr val="accent4"/>
                </a:solidFill>
                <a:latin typeface="Segoe UI"/>
                <a:ea typeface="MS PGothic"/>
                <a:cs typeface="Arial"/>
              </a:rPr>
              <a:t>: Duplicate only the computation modules </a:t>
            </a:r>
            <a:r>
              <a:rPr lang="en-US" dirty="0">
                <a:solidFill>
                  <a:srgbClr val="0070C0"/>
                </a:solidFill>
                <a:latin typeface="Consolas" panose="020B0609020204030204" pitchFamily="49" charset="0"/>
                <a:ea typeface="MS PGothic"/>
                <a:cs typeface="Arial"/>
              </a:rPr>
              <a:t>S</a:t>
            </a:r>
            <a:r>
              <a:rPr lang="en-US" dirty="0">
                <a:latin typeface="Segoe UI"/>
                <a:ea typeface="MS PGothic"/>
                <a:cs typeface="Arial"/>
              </a:rPr>
              <a:t> times</a:t>
            </a:r>
            <a:r>
              <a:rPr lang="en-US" dirty="0">
                <a:solidFill>
                  <a:schemeClr val="accent4"/>
                </a:solidFill>
                <a:latin typeface="Segoe UI"/>
                <a:ea typeface="MS PGothic"/>
                <a:cs typeface="Arial"/>
              </a:rPr>
              <a:t>, but share the bit-vector among the </a:t>
            </a:r>
            <a:r>
              <a:rPr lang="en-US" dirty="0">
                <a:solidFill>
                  <a:srgbClr val="0070C0"/>
                </a:solidFill>
                <a:latin typeface="Consolas" panose="020B0609020204030204" pitchFamily="49" charset="0"/>
                <a:ea typeface="MS PGothic"/>
                <a:cs typeface="Arial"/>
              </a:rPr>
              <a:t>S</a:t>
            </a:r>
            <a:r>
              <a:rPr lang="en-US" dirty="0">
                <a:solidFill>
                  <a:srgbClr val="000000"/>
                </a:solidFill>
                <a:latin typeface="Segoe UI"/>
                <a:ea typeface="MS PGothic"/>
                <a:cs typeface="Arial"/>
              </a:rPr>
              <a:t> input streams</a:t>
            </a:r>
            <a:endParaRPr lang="en-US" dirty="0">
              <a:solidFill>
                <a:schemeClr val="accent4"/>
              </a:solidFill>
              <a:latin typeface="Segoe UI"/>
              <a:ea typeface="MS PGothic"/>
              <a:cs typeface="Arial"/>
            </a:endParaRPr>
          </a:p>
          <a:p>
            <a:pPr>
              <a:lnSpc>
                <a:spcPts val="3600"/>
              </a:lnSpc>
            </a:pPr>
            <a:r>
              <a:rPr lang="en-US" dirty="0">
                <a:solidFill>
                  <a:srgbClr val="000000"/>
                </a:solidFill>
                <a:latin typeface="Segoe UI"/>
                <a:ea typeface="MS PGothic"/>
                <a:cs typeface="Arial"/>
              </a:rPr>
              <a:t>Challenges:</a:t>
            </a: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to share the bit-vector? </a:t>
            </a:r>
            <a:r>
              <a:rPr lang="en-US" dirty="0">
                <a:solidFill>
                  <a:srgbClr val="00B050"/>
                </a:solidFill>
                <a:latin typeface="Segoe UI"/>
                <a:ea typeface="MS PGothic"/>
                <a:cs typeface="Arial"/>
              </a:rPr>
              <a:t>A: Introduce partitions, </a:t>
            </a:r>
            <a:r>
              <a:rPr lang="en-US" dirty="0">
                <a:solidFill>
                  <a:srgbClr val="0070C0"/>
                </a:solidFill>
                <a:latin typeface="Consolas" panose="020B0609020204030204" pitchFamily="49" charset="0"/>
                <a:ea typeface="MS PGothic"/>
                <a:cs typeface="Arial"/>
              </a:rPr>
              <a:t>P</a:t>
            </a:r>
            <a:endParaRPr lang="en-US" dirty="0">
              <a:solidFill>
                <a:srgbClr val="00B050"/>
              </a:solidFill>
              <a:latin typeface="Segoe UI"/>
              <a:ea typeface="MS PGothic"/>
              <a:cs typeface="Arial"/>
            </a:endParaRP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to manage access conflicts?</a:t>
            </a:r>
            <a:r>
              <a:rPr lang="en-US" dirty="0">
                <a:solidFill>
                  <a:srgbClr val="000000"/>
                </a:solidFill>
                <a:latin typeface="Segoe UI"/>
                <a:ea typeface="MS PGothic"/>
                <a:cs typeface="Arial"/>
              </a:rPr>
              <a:t> </a:t>
            </a:r>
            <a:r>
              <a:rPr lang="en-US" dirty="0">
                <a:solidFill>
                  <a:srgbClr val="00B050"/>
                </a:solidFill>
                <a:latin typeface="Segoe UI"/>
                <a:ea typeface="MS PGothic"/>
                <a:cs typeface="Arial"/>
              </a:rPr>
              <a:t>A: Introduce Arbiter, to dynamically control access.</a:t>
            </a:r>
          </a:p>
          <a:p>
            <a:pPr marL="822325" lvl="1" indent="-457200">
              <a:lnSpc>
                <a:spcPts val="3600"/>
              </a:lnSpc>
              <a:buFont typeface="+mj-lt"/>
              <a:buAutoNum type="arabicPeriod"/>
            </a:pPr>
            <a:r>
              <a:rPr lang="en-US" b="1" dirty="0">
                <a:solidFill>
                  <a:schemeClr val="accent6">
                    <a:lumMod val="60000"/>
                    <a:lumOff val="40000"/>
                  </a:schemeClr>
                </a:solidFill>
                <a:latin typeface="Segoe UI"/>
                <a:ea typeface="MS PGothic"/>
                <a:cs typeface="Arial"/>
              </a:rPr>
              <a:t>Q: How can Aggregate work properly after introducing the Arbiter?</a:t>
            </a:r>
            <a:endParaRPr lang="en-US" b="1" dirty="0">
              <a:solidFill>
                <a:srgbClr val="00B050"/>
              </a:solidFill>
              <a:latin typeface="Segoe UI"/>
              <a:ea typeface="MS PGothic"/>
              <a:cs typeface="Arial"/>
            </a:endParaRPr>
          </a:p>
          <a:p>
            <a:pPr marL="822325" lvl="1" indent="-457200">
              <a:lnSpc>
                <a:spcPts val="3600"/>
              </a:lnSpc>
              <a:buFont typeface="+mj-lt"/>
              <a:buAutoNum type="arabicPeriod"/>
            </a:pPr>
            <a:endParaRPr lang="en-US" dirty="0">
              <a:solidFill>
                <a:schemeClr val="accent4"/>
              </a:solidFill>
              <a:latin typeface="Segoe UI"/>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err="1"/>
              <a:t>BitBlender</a:t>
            </a:r>
            <a:r>
              <a:rPr lang="en-US" dirty="0"/>
              <a:t> - Challenges</a:t>
            </a:r>
          </a:p>
        </p:txBody>
      </p:sp>
    </p:spTree>
    <p:custDataLst>
      <p:tags r:id="rId1"/>
    </p:custDataLst>
    <p:extLst>
      <p:ext uri="{BB962C8B-B14F-4D97-AF65-F5344CB8AC3E}">
        <p14:creationId xmlns:p14="http://schemas.microsoft.com/office/powerpoint/2010/main" val="1810032534"/>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latin typeface="Segoe UI"/>
                <a:ea typeface="MS PGothic"/>
                <a:cs typeface="Arial"/>
              </a:rPr>
              <a:t>A Bloom filter represents a </a:t>
            </a:r>
            <a:r>
              <a:rPr lang="en-US" dirty="0">
                <a:solidFill>
                  <a:srgbClr val="663300"/>
                </a:solidFill>
                <a:latin typeface="Segoe UI"/>
                <a:ea typeface="MS PGothic"/>
                <a:cs typeface="Arial"/>
              </a:rPr>
              <a:t>probabilistic set</a:t>
            </a:r>
            <a:r>
              <a:rPr lang="en-US" dirty="0">
                <a:latin typeface="Segoe UI"/>
                <a:ea typeface="MS PGothic"/>
                <a:cs typeface="Arial"/>
              </a:rPr>
              <a:t>.</a:t>
            </a:r>
            <a:endParaRPr lang="en-US" dirty="0">
              <a:solidFill>
                <a:srgbClr val="000000"/>
              </a:solidFill>
              <a:latin typeface="Segoe UI"/>
              <a:ea typeface="MS PGothic"/>
              <a:cs typeface="Segoe UI"/>
            </a:endParaRPr>
          </a:p>
          <a:p>
            <a:pPr>
              <a:lnSpc>
                <a:spcPts val="3600"/>
              </a:lnSpc>
            </a:pPr>
            <a:r>
              <a:rPr lang="en-US" dirty="0">
                <a:solidFill>
                  <a:srgbClr val="000000"/>
                </a:solidFill>
                <a:latin typeface="Segoe UI"/>
                <a:ea typeface="MS PGothic"/>
                <a:cs typeface="Segoe UI"/>
              </a:rPr>
              <a:t>A Bloom filter is similar to a hash table. </a:t>
            </a:r>
          </a:p>
          <a:p>
            <a:pPr lvl="1">
              <a:lnSpc>
                <a:spcPts val="3600"/>
              </a:lnSpc>
            </a:pPr>
            <a:r>
              <a:rPr lang="en-US" dirty="0">
                <a:solidFill>
                  <a:srgbClr val="00B050"/>
                </a:solidFill>
                <a:latin typeface="Segoe UI"/>
                <a:ea typeface="MS PGothic"/>
                <a:cs typeface="Segoe UI"/>
              </a:rPr>
              <a:t>Pro</a:t>
            </a:r>
            <a:r>
              <a:rPr lang="en-US" dirty="0">
                <a:solidFill>
                  <a:srgbClr val="000000"/>
                </a:solidFill>
                <a:latin typeface="Segoe UI"/>
                <a:ea typeface="MS PGothic"/>
                <a:cs typeface="Segoe UI"/>
              </a:rPr>
              <a:t>: More space efficient.</a:t>
            </a:r>
          </a:p>
          <a:p>
            <a:pPr lvl="1">
              <a:lnSpc>
                <a:spcPts val="3600"/>
              </a:lnSpc>
            </a:pPr>
            <a:r>
              <a:rPr lang="en-US" dirty="0">
                <a:solidFill>
                  <a:schemeClr val="accent6">
                    <a:lumMod val="60000"/>
                    <a:lumOff val="40000"/>
                  </a:schemeClr>
                </a:solidFill>
                <a:latin typeface="Segoe UI"/>
                <a:ea typeface="MS PGothic"/>
                <a:cs typeface="Segoe UI"/>
              </a:rPr>
              <a:t>Con</a:t>
            </a:r>
            <a:r>
              <a:rPr lang="en-US" dirty="0">
                <a:solidFill>
                  <a:srgbClr val="000000"/>
                </a:solidFill>
                <a:latin typeface="Segoe UI"/>
                <a:ea typeface="MS PGothic"/>
                <a:cs typeface="Segoe UI"/>
              </a:rPr>
              <a:t>: Allows false-positives (i.e. saying an element is in the set, but it is not)</a:t>
            </a:r>
            <a:endParaRPr lang="en-US" dirty="0">
              <a:latin typeface="Segoe UI"/>
              <a:ea typeface="MS PGothic"/>
              <a:cs typeface="Arial"/>
            </a:endParaRPr>
          </a:p>
          <a:p>
            <a:pPr marL="0" indent="0">
              <a:lnSpc>
                <a:spcPts val="3600"/>
              </a:lnSpc>
              <a:buNone/>
            </a:pPr>
            <a:endParaRPr lang="en-US" dirty="0"/>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What is a Bloom Filter?</a:t>
            </a:r>
          </a:p>
        </p:txBody>
      </p:sp>
    </p:spTree>
    <p:custDataLst>
      <p:tags r:id="rId1"/>
    </p:custDataLst>
    <p:extLst>
      <p:ext uri="{BB962C8B-B14F-4D97-AF65-F5344CB8AC3E}">
        <p14:creationId xmlns:p14="http://schemas.microsoft.com/office/powerpoint/2010/main" val="696015025"/>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D68F5B-9E8E-46D8-8AFA-10410C9A5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9" y="3368776"/>
            <a:ext cx="11613932" cy="3323788"/>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b="1" dirty="0">
                <a:solidFill>
                  <a:srgbClr val="00B050"/>
                </a:solidFill>
                <a:latin typeface="Segoe UI"/>
                <a:ea typeface="MS PGothic"/>
                <a:cs typeface="Arial"/>
              </a:rPr>
              <a:t>Solution</a:t>
            </a:r>
            <a:r>
              <a:rPr lang="en-US" dirty="0">
                <a:solidFill>
                  <a:srgbClr val="000000"/>
                </a:solidFill>
                <a:latin typeface="Segoe UI"/>
                <a:ea typeface="MS PGothic"/>
                <a:cs typeface="Arial"/>
              </a:rPr>
              <a:t>: Partition-to-Stream </a:t>
            </a:r>
            <a:r>
              <a:rPr lang="en-US" dirty="0" err="1">
                <a:solidFill>
                  <a:srgbClr val="9E4F00"/>
                </a:solidFill>
                <a:latin typeface="Segoe UI"/>
                <a:ea typeface="MS PGothic"/>
                <a:cs typeface="Arial"/>
              </a:rPr>
              <a:t>UnShuffle</a:t>
            </a:r>
            <a:r>
              <a:rPr lang="en-US" dirty="0">
                <a:solidFill>
                  <a:srgbClr val="000000"/>
                </a:solidFill>
                <a:latin typeface="Segoe UI"/>
                <a:ea typeface="MS PGothic"/>
                <a:cs typeface="Arial"/>
              </a:rPr>
              <a:t> module.</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a:t>
            </a:r>
            <a:r>
              <a:rPr lang="en-US" dirty="0" err="1"/>
              <a:t>UnShuffle</a:t>
            </a:r>
            <a:endParaRPr lang="en-US" dirty="0"/>
          </a:p>
        </p:txBody>
      </p:sp>
      <p:pic>
        <p:nvPicPr>
          <p:cNvPr id="6" name="Picture 5">
            <a:extLst>
              <a:ext uri="{FF2B5EF4-FFF2-40B4-BE49-F238E27FC236}">
                <a16:creationId xmlns:a16="http://schemas.microsoft.com/office/drawing/2014/main" id="{1BBFF227-B26E-48DE-9D10-1BEF44BFF3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9" y="3358477"/>
            <a:ext cx="11624441" cy="3307453"/>
          </a:xfrm>
          <a:prstGeom prst="rect">
            <a:avLst/>
          </a:prstGeom>
        </p:spPr>
      </p:pic>
    </p:spTree>
    <p:custDataLst>
      <p:tags r:id="rId1"/>
    </p:custDataLst>
    <p:extLst>
      <p:ext uri="{BB962C8B-B14F-4D97-AF65-F5344CB8AC3E}">
        <p14:creationId xmlns:p14="http://schemas.microsoft.com/office/powerpoint/2010/main" val="196508738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rgbClr val="000000"/>
                </a:solidFill>
                <a:latin typeface="Segoe UI"/>
                <a:ea typeface="MS PGothic"/>
                <a:cs typeface="Arial"/>
              </a:rPr>
              <a:t>The P-to-S </a:t>
            </a:r>
            <a:r>
              <a:rPr lang="en-US" dirty="0" err="1">
                <a:solidFill>
                  <a:srgbClr val="9E4F00"/>
                </a:solidFill>
                <a:latin typeface="Segoe UI"/>
                <a:ea typeface="MS PGothic"/>
                <a:cs typeface="Arial"/>
              </a:rPr>
              <a:t>Unshuffle</a:t>
            </a:r>
            <a:r>
              <a:rPr lang="en-US" dirty="0">
                <a:solidFill>
                  <a:srgbClr val="000000"/>
                </a:solidFill>
                <a:latin typeface="Segoe UI"/>
                <a:ea typeface="MS PGothic"/>
                <a:cs typeface="Arial"/>
              </a:rPr>
              <a:t> has </a:t>
            </a:r>
            <a:r>
              <a:rPr lang="en-US" dirty="0">
                <a:solidFill>
                  <a:srgbClr val="0070C0"/>
                </a:solidFill>
                <a:latin typeface="Consolas" panose="020B0609020204030204" pitchFamily="49" charset="0"/>
                <a:ea typeface="MS PGothic"/>
                <a:cs typeface="Arial"/>
              </a:rPr>
              <a:t>P</a:t>
            </a:r>
            <a:r>
              <a:rPr lang="en-US" dirty="0">
                <a:solidFill>
                  <a:srgbClr val="000000"/>
                </a:solidFill>
                <a:latin typeface="Segoe UI"/>
                <a:ea typeface="MS PGothic"/>
                <a:cs typeface="Arial"/>
              </a:rPr>
              <a:t> input FIFOs, and </a:t>
            </a:r>
            <a:r>
              <a:rPr lang="en-US" dirty="0">
                <a:solidFill>
                  <a:srgbClr val="0070C0"/>
                </a:solidFill>
                <a:latin typeface="Consolas" panose="020B0609020204030204" pitchFamily="49" charset="0"/>
                <a:ea typeface="MS PGothic"/>
                <a:cs typeface="Arial"/>
              </a:rPr>
              <a:t>S</a:t>
            </a:r>
            <a:r>
              <a:rPr lang="en-US" dirty="0">
                <a:solidFill>
                  <a:srgbClr val="000000"/>
                </a:solidFill>
                <a:latin typeface="Segoe UI"/>
                <a:ea typeface="MS PGothic"/>
                <a:cs typeface="Arial"/>
              </a:rPr>
              <a:t> output FIFOs</a:t>
            </a:r>
          </a:p>
          <a:p>
            <a:pPr>
              <a:lnSpc>
                <a:spcPts val="3600"/>
              </a:lnSpc>
            </a:pPr>
            <a:r>
              <a:rPr lang="en-US" dirty="0" err="1">
                <a:solidFill>
                  <a:srgbClr val="000000"/>
                </a:solidFill>
                <a:latin typeface="Segoe UI"/>
                <a:ea typeface="MS PGothic"/>
                <a:cs typeface="Arial"/>
              </a:rPr>
              <a:t>Unshuffle</a:t>
            </a:r>
            <a:r>
              <a:rPr lang="en-US" dirty="0">
                <a:solidFill>
                  <a:srgbClr val="000000"/>
                </a:solidFill>
                <a:latin typeface="Segoe UI"/>
                <a:ea typeface="MS PGothic"/>
                <a:cs typeface="Arial"/>
              </a:rPr>
              <a:t> serves </a:t>
            </a:r>
            <a:r>
              <a:rPr lang="en-US" b="1" dirty="0">
                <a:solidFill>
                  <a:srgbClr val="9E4F00"/>
                </a:solidFill>
                <a:latin typeface="Segoe UI"/>
                <a:ea typeface="MS PGothic"/>
                <a:cs typeface="Arial"/>
              </a:rPr>
              <a:t>2 </a:t>
            </a:r>
            <a:r>
              <a:rPr lang="en-US" dirty="0">
                <a:solidFill>
                  <a:srgbClr val="000000"/>
                </a:solidFill>
                <a:latin typeface="Segoe UI"/>
                <a:ea typeface="MS PGothic"/>
                <a:cs typeface="Arial"/>
              </a:rPr>
              <a:t>purposes:</a:t>
            </a:r>
          </a:p>
          <a:p>
            <a:pPr marL="822325" lvl="1" indent="-457200">
              <a:lnSpc>
                <a:spcPts val="3600"/>
              </a:lnSpc>
              <a:buFont typeface="+mj-lt"/>
              <a:buAutoNum type="arabicPeriod"/>
            </a:pPr>
            <a:r>
              <a:rPr lang="en-US" dirty="0">
                <a:solidFill>
                  <a:srgbClr val="000000"/>
                </a:solidFill>
                <a:latin typeface="Segoe UI"/>
                <a:ea typeface="MS PGothic"/>
                <a:cs typeface="Arial"/>
              </a:rPr>
              <a:t>Unmix packets, from partitions into streams</a:t>
            </a:r>
            <a:br>
              <a:rPr lang="en-US" dirty="0">
                <a:solidFill>
                  <a:srgbClr val="000000"/>
                </a:solidFill>
                <a:latin typeface="Segoe UI"/>
                <a:ea typeface="MS PGothic"/>
                <a:cs typeface="Arial"/>
              </a:rPr>
            </a:br>
            <a:r>
              <a:rPr lang="en-US" dirty="0">
                <a:solidFill>
                  <a:srgbClr val="000000"/>
                </a:solidFill>
                <a:latin typeface="Segoe UI"/>
                <a:ea typeface="MS PGothic"/>
                <a:cs typeface="Arial"/>
              </a:rPr>
              <a:t>(i.e. separate out the packet colors)</a:t>
            </a:r>
          </a:p>
          <a:p>
            <a:pPr marL="822325" lvl="1" indent="-457200">
              <a:lnSpc>
                <a:spcPts val="3600"/>
              </a:lnSpc>
              <a:buFont typeface="+mj-lt"/>
              <a:buAutoNum type="arabicPeriod"/>
            </a:pPr>
            <a:r>
              <a:rPr lang="en-US" dirty="0">
                <a:solidFill>
                  <a:srgbClr val="000000"/>
                </a:solidFill>
                <a:latin typeface="Segoe UI"/>
                <a:ea typeface="MS PGothic"/>
                <a:cs typeface="Arial"/>
              </a:rPr>
              <a:t>Reorder packets, in terms of input-ordering.</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a:t>
            </a:r>
            <a:r>
              <a:rPr lang="en-US" dirty="0" err="1"/>
              <a:t>UnShuffle</a:t>
            </a:r>
            <a:endParaRPr lang="en-US" dirty="0"/>
          </a:p>
        </p:txBody>
      </p:sp>
      <p:pic>
        <p:nvPicPr>
          <p:cNvPr id="6" name="Picture 5">
            <a:extLst>
              <a:ext uri="{FF2B5EF4-FFF2-40B4-BE49-F238E27FC236}">
                <a16:creationId xmlns:a16="http://schemas.microsoft.com/office/drawing/2014/main" id="{1BBFF227-B26E-48DE-9D10-1BEF44BFF3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3487" y="4025631"/>
            <a:ext cx="9186043" cy="2613666"/>
          </a:xfrm>
          <a:prstGeom prst="rect">
            <a:avLst/>
          </a:prstGeom>
        </p:spPr>
      </p:pic>
      <p:pic>
        <p:nvPicPr>
          <p:cNvPr id="5" name="Picture 4">
            <a:extLst>
              <a:ext uri="{FF2B5EF4-FFF2-40B4-BE49-F238E27FC236}">
                <a16:creationId xmlns:a16="http://schemas.microsoft.com/office/drawing/2014/main" id="{840B974B-548F-4FB6-9C84-D4F8F24D3A0D}"/>
              </a:ext>
            </a:extLst>
          </p:cNvPr>
          <p:cNvPicPr>
            <a:picLocks noChangeAspect="1"/>
          </p:cNvPicPr>
          <p:nvPr/>
        </p:nvPicPr>
        <p:blipFill>
          <a:blip r:embed="rId5"/>
          <a:stretch>
            <a:fillRect/>
          </a:stretch>
        </p:blipFill>
        <p:spPr>
          <a:xfrm>
            <a:off x="1326765" y="3901168"/>
            <a:ext cx="4243718" cy="2862592"/>
          </a:xfrm>
          <a:prstGeom prst="rect">
            <a:avLst/>
          </a:prstGeom>
        </p:spPr>
      </p:pic>
    </p:spTree>
    <p:custDataLst>
      <p:tags r:id="rId1"/>
    </p:custDataLst>
    <p:extLst>
      <p:ext uri="{BB962C8B-B14F-4D97-AF65-F5344CB8AC3E}">
        <p14:creationId xmlns:p14="http://schemas.microsoft.com/office/powerpoint/2010/main" val="1496519997"/>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25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25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err="1">
                <a:solidFill>
                  <a:srgbClr val="000000"/>
                </a:solidFill>
                <a:latin typeface="Segoe UI"/>
                <a:ea typeface="MS PGothic"/>
                <a:cs typeface="Arial"/>
              </a:rPr>
              <a:t>Unshuffle</a:t>
            </a:r>
            <a:r>
              <a:rPr lang="en-US" dirty="0">
                <a:solidFill>
                  <a:srgbClr val="000000"/>
                </a:solidFill>
                <a:latin typeface="Segoe UI"/>
                <a:ea typeface="MS PGothic"/>
                <a:cs typeface="Arial"/>
              </a:rPr>
              <a:t> serves </a:t>
            </a:r>
            <a:r>
              <a:rPr lang="en-US" b="1" dirty="0">
                <a:solidFill>
                  <a:srgbClr val="9E4F00"/>
                </a:solidFill>
                <a:latin typeface="Segoe UI"/>
                <a:ea typeface="MS PGothic"/>
                <a:cs typeface="Arial"/>
              </a:rPr>
              <a:t>2</a:t>
            </a:r>
            <a:r>
              <a:rPr lang="en-US" dirty="0">
                <a:solidFill>
                  <a:srgbClr val="000000"/>
                </a:solidFill>
                <a:latin typeface="Segoe UI"/>
                <a:ea typeface="MS PGothic"/>
                <a:cs typeface="Arial"/>
              </a:rPr>
              <a:t> purposes:</a:t>
            </a:r>
          </a:p>
          <a:p>
            <a:pPr marL="822325" lvl="1" indent="-457200">
              <a:lnSpc>
                <a:spcPts val="3600"/>
              </a:lnSpc>
              <a:buFont typeface="+mj-lt"/>
              <a:buAutoNum type="arabicPeriod"/>
            </a:pPr>
            <a:r>
              <a:rPr lang="en-US" dirty="0">
                <a:solidFill>
                  <a:srgbClr val="000000"/>
                </a:solidFill>
                <a:latin typeface="Segoe UI"/>
                <a:ea typeface="MS PGothic"/>
                <a:cs typeface="Arial"/>
              </a:rPr>
              <a:t>Unmix packets, from partitions into streams</a:t>
            </a:r>
            <a:br>
              <a:rPr lang="en-US" dirty="0">
                <a:solidFill>
                  <a:srgbClr val="000000"/>
                </a:solidFill>
                <a:latin typeface="Segoe UI"/>
                <a:ea typeface="MS PGothic"/>
                <a:cs typeface="Arial"/>
              </a:rPr>
            </a:br>
            <a:r>
              <a:rPr lang="en-US" dirty="0">
                <a:solidFill>
                  <a:srgbClr val="000000"/>
                </a:solidFill>
                <a:latin typeface="Segoe UI"/>
                <a:ea typeface="MS PGothic"/>
                <a:cs typeface="Arial"/>
              </a:rPr>
              <a:t>(i.e. separate out the packet colors)</a:t>
            </a:r>
          </a:p>
          <a:p>
            <a:pPr marL="822325" lvl="1" indent="-457200">
              <a:lnSpc>
                <a:spcPts val="3600"/>
              </a:lnSpc>
              <a:buFont typeface="+mj-lt"/>
              <a:buAutoNum type="arabicPeriod"/>
            </a:pPr>
            <a:r>
              <a:rPr lang="en-US" dirty="0">
                <a:solidFill>
                  <a:srgbClr val="000000"/>
                </a:solidFill>
                <a:latin typeface="Segoe UI"/>
                <a:ea typeface="MS PGothic"/>
                <a:cs typeface="Arial"/>
              </a:rPr>
              <a:t>Reorder packets, in terms of input-ordering.</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Building </a:t>
            </a:r>
            <a:r>
              <a:rPr lang="en-US" dirty="0" err="1"/>
              <a:t>BitBlender</a:t>
            </a:r>
            <a:r>
              <a:rPr lang="en-US" dirty="0"/>
              <a:t> – </a:t>
            </a:r>
            <a:r>
              <a:rPr lang="en-US" dirty="0" err="1"/>
              <a:t>UnShuffle</a:t>
            </a:r>
            <a:r>
              <a:rPr lang="en-US" dirty="0"/>
              <a:t> Execution Example</a:t>
            </a:r>
          </a:p>
        </p:txBody>
      </p:sp>
      <p:pic>
        <p:nvPicPr>
          <p:cNvPr id="6" name="Picture 5">
            <a:extLst>
              <a:ext uri="{FF2B5EF4-FFF2-40B4-BE49-F238E27FC236}">
                <a16:creationId xmlns:a16="http://schemas.microsoft.com/office/drawing/2014/main" id="{1BBFF227-B26E-48DE-9D10-1BEF44BFF3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6337" y="3913199"/>
            <a:ext cx="9186043" cy="2613666"/>
          </a:xfrm>
          <a:prstGeom prst="rect">
            <a:avLst/>
          </a:prstGeom>
        </p:spPr>
      </p:pic>
      <p:pic>
        <p:nvPicPr>
          <p:cNvPr id="9" name="Picture 8">
            <a:extLst>
              <a:ext uri="{FF2B5EF4-FFF2-40B4-BE49-F238E27FC236}">
                <a16:creationId xmlns:a16="http://schemas.microsoft.com/office/drawing/2014/main" id="{54A70389-7D4B-4151-A1BE-1BFC13D44256}"/>
              </a:ext>
            </a:extLst>
          </p:cNvPr>
          <p:cNvPicPr>
            <a:picLocks noChangeAspect="1"/>
          </p:cNvPicPr>
          <p:nvPr/>
        </p:nvPicPr>
        <p:blipFill>
          <a:blip r:embed="rId7"/>
          <a:stretch>
            <a:fillRect/>
          </a:stretch>
        </p:blipFill>
        <p:spPr>
          <a:xfrm>
            <a:off x="1450428" y="3353881"/>
            <a:ext cx="4981903" cy="3360533"/>
          </a:xfrm>
          <a:prstGeom prst="rect">
            <a:avLst/>
          </a:prstGeom>
        </p:spPr>
      </p:pic>
      <p:pic>
        <p:nvPicPr>
          <p:cNvPr id="7" name="Picture 6">
            <a:extLst>
              <a:ext uri="{FF2B5EF4-FFF2-40B4-BE49-F238E27FC236}">
                <a16:creationId xmlns:a16="http://schemas.microsoft.com/office/drawing/2014/main" id="{64151BF3-AEFE-4469-BB2B-08BCF3FFA073}"/>
              </a:ext>
            </a:extLst>
          </p:cNvPr>
          <p:cNvPicPr>
            <a:picLocks noChangeAspect="1"/>
          </p:cNvPicPr>
          <p:nvPr/>
        </p:nvPicPr>
        <p:blipFill>
          <a:blip r:embed="rId8"/>
          <a:stretch>
            <a:fillRect/>
          </a:stretch>
        </p:blipFill>
        <p:spPr>
          <a:xfrm>
            <a:off x="3138942" y="3278765"/>
            <a:ext cx="6067801" cy="3435650"/>
          </a:xfrm>
          <a:prstGeom prst="rect">
            <a:avLst/>
          </a:prstGeom>
        </p:spPr>
      </p:pic>
      <p:pic>
        <p:nvPicPr>
          <p:cNvPr id="11" name="unshuffle_unmix_data_OPTIMISTIC">
            <a:hlinkClick r:id="" action="ppaction://media"/>
            <a:extLst>
              <a:ext uri="{FF2B5EF4-FFF2-40B4-BE49-F238E27FC236}">
                <a16:creationId xmlns:a16="http://schemas.microsoft.com/office/drawing/2014/main" id="{27CFD2A7-68A9-4FBC-A451-55500980A01F}"/>
              </a:ext>
            </a:extLst>
          </p:cNvPr>
          <p:cNvPicPr>
            <a:picLocks noChangeAspect="1"/>
          </p:cNvPicPr>
          <p:nvPr>
            <a:videoFile r:link="rId3"/>
            <p:extLst>
              <p:ext uri="{DAA4B4D4-6D71-4841-9C94-3DE7FCFB9230}">
                <p14:media xmlns:p14="http://schemas.microsoft.com/office/powerpoint/2010/main" r:embed="rId2">
                  <p14:bmkLst>
                    <p14:bmk name="Bookmark 1" time="8422.018599999999"/>
                  </p14:bmkLst>
                </p14:media>
              </p:ext>
            </p:extLst>
          </p:nvPr>
        </p:nvPicPr>
        <p:blipFill>
          <a:blip r:embed="rId9"/>
          <a:stretch>
            <a:fillRect/>
          </a:stretch>
        </p:blipFill>
        <p:spPr>
          <a:xfrm>
            <a:off x="3138942" y="3278765"/>
            <a:ext cx="6284495" cy="3535028"/>
          </a:xfrm>
          <a:prstGeom prst="rect">
            <a:avLst/>
          </a:prstGeom>
        </p:spPr>
      </p:pic>
    </p:spTree>
    <p:custDataLst>
      <p:tags r:id="rId1"/>
    </p:custDataLst>
    <p:extLst>
      <p:ext uri="{BB962C8B-B14F-4D97-AF65-F5344CB8AC3E}">
        <p14:creationId xmlns:p14="http://schemas.microsoft.com/office/powerpoint/2010/main" val="4093676774"/>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 presetClass="mediacall" presetSubtype="0" fill="hold" nodeType="withEffect">
                                  <p:stCondLst>
                                    <p:cond delay="0"/>
                                  </p:stCondLst>
                                  <p:childTnLst>
                                    <p:cmd type="call" cmd="playFrom(0.0)">
                                      <p:cBhvr>
                                        <p:cTn id="22" dur="17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1"/>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rgbClr val="000000"/>
                </a:solidFill>
                <a:latin typeface="Segoe UI"/>
                <a:ea typeface="MS PGothic"/>
                <a:cs typeface="Arial"/>
              </a:rPr>
              <a:t>Aggregate requires </a:t>
            </a:r>
            <a:r>
              <a:rPr lang="en-US" dirty="0">
                <a:solidFill>
                  <a:srgbClr val="0070C0"/>
                </a:solidFill>
                <a:latin typeface="Consolas" panose="020B0609020204030204" pitchFamily="49" charset="0"/>
                <a:ea typeface="MS PGothic"/>
                <a:cs typeface="Arial"/>
              </a:rPr>
              <a:t>H</a:t>
            </a:r>
            <a:r>
              <a:rPr lang="en-US" dirty="0">
                <a:solidFill>
                  <a:srgbClr val="000000"/>
                </a:solidFill>
                <a:latin typeface="Segoe UI"/>
                <a:ea typeface="MS PGothic"/>
                <a:cs typeface="Arial"/>
              </a:rPr>
              <a:t> inputs to all be available to compute 1 output.</a:t>
            </a:r>
          </a:p>
          <a:p>
            <a:pPr lvl="1">
              <a:lnSpc>
                <a:spcPts val="3600"/>
              </a:lnSpc>
            </a:pPr>
            <a:r>
              <a:rPr lang="en-US" dirty="0">
                <a:solidFill>
                  <a:srgbClr val="9E4F00"/>
                </a:solidFill>
                <a:latin typeface="Segoe UI"/>
                <a:ea typeface="MS PGothic"/>
                <a:cs typeface="Arial"/>
              </a:rPr>
              <a:t>Re-convergent</a:t>
            </a:r>
            <a:r>
              <a:rPr lang="en-US" dirty="0">
                <a:solidFill>
                  <a:srgbClr val="000000"/>
                </a:solidFill>
                <a:latin typeface="Segoe UI"/>
                <a:ea typeface="MS PGothic"/>
                <a:cs typeface="Arial"/>
              </a:rPr>
              <a:t> module</a:t>
            </a:r>
          </a:p>
          <a:p>
            <a:pPr>
              <a:lnSpc>
                <a:spcPts val="3600"/>
              </a:lnSpc>
            </a:pPr>
            <a:r>
              <a:rPr lang="en-US" b="1" dirty="0">
                <a:solidFill>
                  <a:srgbClr val="FF0000"/>
                </a:solidFill>
                <a:latin typeface="Segoe UI"/>
                <a:ea typeface="MS PGothic"/>
                <a:cs typeface="Arial"/>
              </a:rPr>
              <a:t>Issue</a:t>
            </a:r>
            <a:r>
              <a:rPr lang="en-US" dirty="0">
                <a:solidFill>
                  <a:srgbClr val="000000"/>
                </a:solidFill>
                <a:latin typeface="Segoe UI"/>
                <a:ea typeface="MS PGothic"/>
                <a:cs typeface="Arial"/>
              </a:rPr>
              <a:t>: This design can deadlock.</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err="1"/>
              <a:t>BitBlender</a:t>
            </a:r>
            <a:r>
              <a:rPr lang="en-US" dirty="0"/>
              <a:t> – Aggregate </a:t>
            </a:r>
            <a:r>
              <a:rPr lang="en-US" dirty="0" err="1"/>
              <a:t>Behaviour</a:t>
            </a:r>
            <a:endParaRPr lang="en-US" dirty="0"/>
          </a:p>
        </p:txBody>
      </p:sp>
      <p:pic>
        <p:nvPicPr>
          <p:cNvPr id="6" name="Picture 5">
            <a:extLst>
              <a:ext uri="{FF2B5EF4-FFF2-40B4-BE49-F238E27FC236}">
                <a16:creationId xmlns:a16="http://schemas.microsoft.com/office/drawing/2014/main" id="{1BBFF227-B26E-48DE-9D10-1BEF44BFF3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719" y="4134983"/>
            <a:ext cx="8008881" cy="2613666"/>
          </a:xfrm>
          <a:prstGeom prst="rect">
            <a:avLst/>
          </a:prstGeom>
        </p:spPr>
      </p:pic>
      <p:pic>
        <p:nvPicPr>
          <p:cNvPr id="9" name="Picture 8">
            <a:extLst>
              <a:ext uri="{FF2B5EF4-FFF2-40B4-BE49-F238E27FC236}">
                <a16:creationId xmlns:a16="http://schemas.microsoft.com/office/drawing/2014/main" id="{8D6F0A4D-DD54-403E-8085-C9E8433D9C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388" y="2922317"/>
            <a:ext cx="4729879" cy="2664499"/>
          </a:xfrm>
          <a:prstGeom prst="rect">
            <a:avLst/>
          </a:prstGeom>
        </p:spPr>
      </p:pic>
    </p:spTree>
    <p:custDataLst>
      <p:tags r:id="rId1"/>
    </p:custDataLst>
    <p:extLst>
      <p:ext uri="{BB962C8B-B14F-4D97-AF65-F5344CB8AC3E}">
        <p14:creationId xmlns:p14="http://schemas.microsoft.com/office/powerpoint/2010/main" val="3267787736"/>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5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918374FA-058B-4F6E-B13A-4706B5AD8BB6}"/>
              </a:ext>
            </a:extLst>
          </p:cNvPr>
          <p:cNvSpPr txBox="1">
            <a:spLocks/>
          </p:cNvSpPr>
          <p:nvPr/>
        </p:nvSpPr>
        <p:spPr bwMode="auto">
          <a:xfrm>
            <a:off x="399393" y="1187102"/>
            <a:ext cx="7210098" cy="545219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a:lnSpc>
                <a:spcPts val="3600"/>
              </a:lnSpc>
            </a:pPr>
            <a:r>
              <a:rPr lang="en-US" kern="0" dirty="0">
                <a:solidFill>
                  <a:srgbClr val="000000"/>
                </a:solidFill>
                <a:latin typeface="Segoe UI"/>
                <a:ea typeface="MS PGothic"/>
                <a:cs typeface="Arial"/>
              </a:rPr>
              <a:t>Circular dependency:</a:t>
            </a:r>
          </a:p>
          <a:p>
            <a:pPr lvl="1">
              <a:lnSpc>
                <a:spcPts val="3600"/>
              </a:lnSpc>
            </a:pPr>
            <a:r>
              <a:rPr lang="en-US" kern="0" dirty="0">
                <a:solidFill>
                  <a:schemeClr val="tx1"/>
                </a:solidFill>
                <a:latin typeface="Segoe UI"/>
                <a:ea typeface="MS PGothic"/>
                <a:cs typeface="Arial"/>
              </a:rPr>
              <a:t>Blue Agg </a:t>
            </a:r>
            <a:r>
              <a:rPr lang="en-US" kern="0" dirty="0">
                <a:solidFill>
                  <a:srgbClr val="000000"/>
                </a:solidFill>
                <a:latin typeface="Segoe UI"/>
                <a:ea typeface="MS PGothic"/>
                <a:cs typeface="Arial"/>
              </a:rPr>
              <a:t>waits until it gets </a:t>
            </a:r>
            <a:br>
              <a:rPr lang="en-US" kern="0" dirty="0">
                <a:solidFill>
                  <a:srgbClr val="000000"/>
                </a:solidFill>
                <a:latin typeface="Segoe UI"/>
                <a:ea typeface="MS PGothic"/>
                <a:cs typeface="Arial"/>
              </a:rPr>
            </a:br>
            <a:r>
              <a:rPr lang="en-US" kern="0" dirty="0">
                <a:solidFill>
                  <a:srgbClr val="000000"/>
                </a:solidFill>
                <a:latin typeface="Segoe UI"/>
                <a:ea typeface="MS PGothic"/>
                <a:cs typeface="Arial"/>
              </a:rPr>
              <a:t>Green section’s </a:t>
            </a:r>
            <a:r>
              <a:rPr lang="en-US" kern="0" dirty="0">
                <a:solidFill>
                  <a:srgbClr val="0070C0"/>
                </a:solidFill>
                <a:latin typeface="Consolas" panose="020B0609020204030204" pitchFamily="49" charset="0"/>
                <a:ea typeface="MS PGothic"/>
                <a:cs typeface="Arial"/>
              </a:rPr>
              <a:t>in0</a:t>
            </a:r>
            <a:r>
              <a:rPr lang="en-US" kern="0" dirty="0">
                <a:solidFill>
                  <a:srgbClr val="000000"/>
                </a:solidFill>
                <a:latin typeface="Segoe UI"/>
                <a:ea typeface="MS PGothic"/>
                <a:cs typeface="Arial"/>
              </a:rPr>
              <a:t>.</a:t>
            </a:r>
          </a:p>
          <a:p>
            <a:pPr lvl="1">
              <a:lnSpc>
                <a:spcPts val="3600"/>
              </a:lnSpc>
            </a:pPr>
            <a:r>
              <a:rPr lang="en-US" kern="0" dirty="0">
                <a:solidFill>
                  <a:srgbClr val="0070C0"/>
                </a:solidFill>
                <a:latin typeface="Consolas" panose="020B0609020204030204" pitchFamily="49" charset="0"/>
                <a:ea typeface="MS PGothic"/>
                <a:cs typeface="Arial"/>
              </a:rPr>
              <a:t>in0</a:t>
            </a:r>
            <a:r>
              <a:rPr lang="en-US" kern="0" dirty="0">
                <a:solidFill>
                  <a:schemeClr val="tx1"/>
                </a:solidFill>
                <a:latin typeface="Segoe UI"/>
                <a:ea typeface="MS PGothic"/>
                <a:cs typeface="Arial"/>
              </a:rPr>
              <a:t> is behind </a:t>
            </a:r>
            <a:r>
              <a:rPr lang="en-US" kern="0" dirty="0">
                <a:solidFill>
                  <a:schemeClr val="accent6">
                    <a:lumMod val="60000"/>
                    <a:lumOff val="40000"/>
                  </a:schemeClr>
                </a:solidFill>
                <a:latin typeface="Consolas" panose="020B0609020204030204" pitchFamily="49" charset="0"/>
                <a:ea typeface="MS PGothic"/>
                <a:cs typeface="Arial"/>
              </a:rPr>
              <a:t>in1</a:t>
            </a:r>
            <a:r>
              <a:rPr lang="en-US" kern="0" dirty="0">
                <a:solidFill>
                  <a:schemeClr val="tx1"/>
                </a:solidFill>
                <a:latin typeface="Segoe UI"/>
                <a:ea typeface="MS PGothic"/>
                <a:cs typeface="Arial"/>
              </a:rPr>
              <a:t>. </a:t>
            </a:r>
            <a:r>
              <a:rPr lang="en-US" kern="0" dirty="0">
                <a:solidFill>
                  <a:srgbClr val="000000"/>
                </a:solidFill>
                <a:latin typeface="Segoe UI"/>
                <a:ea typeface="MS PGothic"/>
                <a:cs typeface="Arial"/>
              </a:rPr>
              <a:t>Green </a:t>
            </a:r>
            <a:r>
              <a:rPr lang="en-US" kern="0" dirty="0" err="1">
                <a:solidFill>
                  <a:srgbClr val="000000"/>
                </a:solidFill>
                <a:latin typeface="Segoe UI"/>
                <a:ea typeface="MS PGothic"/>
                <a:cs typeface="Arial"/>
              </a:rPr>
              <a:t>Unshuf</a:t>
            </a:r>
            <a:r>
              <a:rPr lang="en-US" kern="0" dirty="0">
                <a:solidFill>
                  <a:srgbClr val="000000"/>
                </a:solidFill>
                <a:latin typeface="Segoe UI"/>
                <a:ea typeface="MS PGothic"/>
                <a:cs typeface="Arial"/>
              </a:rPr>
              <a:t> waits</a:t>
            </a:r>
            <a:br>
              <a:rPr lang="en-US" kern="0" dirty="0">
                <a:solidFill>
                  <a:srgbClr val="000000"/>
                </a:solidFill>
                <a:latin typeface="Segoe UI"/>
                <a:ea typeface="MS PGothic"/>
                <a:cs typeface="Arial"/>
              </a:rPr>
            </a:br>
            <a:r>
              <a:rPr lang="en-US" kern="0" dirty="0">
                <a:solidFill>
                  <a:srgbClr val="000000"/>
                </a:solidFill>
                <a:latin typeface="Segoe UI"/>
                <a:ea typeface="MS PGothic"/>
                <a:cs typeface="Arial"/>
              </a:rPr>
              <a:t>until Red Agg can accept its </a:t>
            </a:r>
            <a:r>
              <a:rPr lang="en-US" kern="0" dirty="0">
                <a:solidFill>
                  <a:schemeClr val="accent6">
                    <a:lumMod val="60000"/>
                    <a:lumOff val="40000"/>
                  </a:schemeClr>
                </a:solidFill>
                <a:latin typeface="Consolas" panose="020B0609020204030204" pitchFamily="49" charset="0"/>
                <a:ea typeface="MS PGothic"/>
                <a:cs typeface="Arial"/>
              </a:rPr>
              <a:t>in1</a:t>
            </a:r>
            <a:r>
              <a:rPr lang="en-US" kern="0" dirty="0">
                <a:solidFill>
                  <a:schemeClr val="tx1"/>
                </a:solidFill>
                <a:latin typeface="Segoe UI"/>
                <a:ea typeface="MS PGothic"/>
                <a:cs typeface="Arial"/>
              </a:rPr>
              <a:t>.</a:t>
            </a:r>
          </a:p>
          <a:p>
            <a:pPr lvl="1">
              <a:lnSpc>
                <a:spcPts val="3600"/>
              </a:lnSpc>
            </a:pPr>
            <a:r>
              <a:rPr lang="en-US" kern="0" dirty="0">
                <a:solidFill>
                  <a:srgbClr val="000000"/>
                </a:solidFill>
                <a:latin typeface="Segoe UI"/>
                <a:ea typeface="MS PGothic"/>
                <a:cs typeface="Arial"/>
              </a:rPr>
              <a:t>Red Agg waits until it gets</a:t>
            </a:r>
            <a:br>
              <a:rPr lang="en-US" kern="0" dirty="0">
                <a:solidFill>
                  <a:srgbClr val="000000"/>
                </a:solidFill>
                <a:latin typeface="Segoe UI"/>
                <a:ea typeface="MS PGothic"/>
                <a:cs typeface="Arial"/>
              </a:rPr>
            </a:br>
            <a:r>
              <a:rPr lang="en-US" kern="0" dirty="0">
                <a:solidFill>
                  <a:srgbClr val="000000"/>
                </a:solidFill>
                <a:latin typeface="Segoe UI"/>
                <a:ea typeface="MS PGothic"/>
                <a:cs typeface="Arial"/>
              </a:rPr>
              <a:t>Purple section’s </a:t>
            </a:r>
            <a:r>
              <a:rPr lang="en-US" kern="0" dirty="0">
                <a:solidFill>
                  <a:schemeClr val="accent6">
                    <a:lumMod val="60000"/>
                    <a:lumOff val="40000"/>
                  </a:schemeClr>
                </a:solidFill>
                <a:latin typeface="Consolas" panose="020B0609020204030204" pitchFamily="49" charset="0"/>
                <a:ea typeface="MS PGothic"/>
                <a:cs typeface="Arial"/>
              </a:rPr>
              <a:t>in0</a:t>
            </a:r>
            <a:r>
              <a:rPr lang="en-US" kern="0" dirty="0">
                <a:solidFill>
                  <a:srgbClr val="000000"/>
                </a:solidFill>
                <a:latin typeface="Segoe UI"/>
                <a:ea typeface="MS PGothic"/>
                <a:cs typeface="Arial"/>
              </a:rPr>
              <a:t>.</a:t>
            </a:r>
            <a:endParaRPr lang="en-US" kern="0" dirty="0">
              <a:solidFill>
                <a:schemeClr val="accent6">
                  <a:lumMod val="60000"/>
                  <a:lumOff val="40000"/>
                </a:schemeClr>
              </a:solidFill>
              <a:latin typeface="Segoe UI"/>
              <a:ea typeface="MS PGothic"/>
              <a:cs typeface="Arial"/>
            </a:endParaRPr>
          </a:p>
          <a:p>
            <a:pPr lvl="1">
              <a:lnSpc>
                <a:spcPts val="3600"/>
              </a:lnSpc>
            </a:pPr>
            <a:r>
              <a:rPr lang="en-US" kern="0" dirty="0">
                <a:solidFill>
                  <a:schemeClr val="accent6">
                    <a:lumMod val="60000"/>
                    <a:lumOff val="40000"/>
                  </a:schemeClr>
                </a:solidFill>
                <a:latin typeface="Consolas" panose="020B0609020204030204" pitchFamily="49" charset="0"/>
                <a:ea typeface="MS PGothic"/>
                <a:cs typeface="Arial"/>
              </a:rPr>
              <a:t>in0</a:t>
            </a:r>
            <a:r>
              <a:rPr lang="en-US" kern="0" dirty="0">
                <a:solidFill>
                  <a:schemeClr val="accent4"/>
                </a:solidFill>
                <a:latin typeface="Segoe UI"/>
                <a:ea typeface="MS PGothic"/>
                <a:cs typeface="Arial"/>
              </a:rPr>
              <a:t> is behind </a:t>
            </a:r>
            <a:r>
              <a:rPr lang="en-US" kern="0" dirty="0">
                <a:solidFill>
                  <a:srgbClr val="0070C0"/>
                </a:solidFill>
                <a:latin typeface="Consolas" panose="020B0609020204030204" pitchFamily="49" charset="0"/>
                <a:ea typeface="MS PGothic"/>
                <a:cs typeface="Arial"/>
              </a:rPr>
              <a:t>in1</a:t>
            </a:r>
            <a:r>
              <a:rPr lang="en-US" kern="0" dirty="0">
                <a:solidFill>
                  <a:schemeClr val="accent4"/>
                </a:solidFill>
                <a:latin typeface="Segoe UI"/>
                <a:ea typeface="MS PGothic"/>
                <a:cs typeface="Arial"/>
              </a:rPr>
              <a:t>. Purple </a:t>
            </a:r>
            <a:r>
              <a:rPr lang="en-US" kern="0" dirty="0" err="1">
                <a:solidFill>
                  <a:schemeClr val="accent4"/>
                </a:solidFill>
                <a:latin typeface="Segoe UI"/>
                <a:ea typeface="MS PGothic"/>
                <a:cs typeface="Arial"/>
              </a:rPr>
              <a:t>Unshuf</a:t>
            </a:r>
            <a:r>
              <a:rPr lang="en-US" kern="0" dirty="0">
                <a:solidFill>
                  <a:schemeClr val="accent4"/>
                </a:solidFill>
                <a:latin typeface="Segoe UI"/>
                <a:ea typeface="MS PGothic"/>
                <a:cs typeface="Arial"/>
              </a:rPr>
              <a:t> waits </a:t>
            </a:r>
            <a:br>
              <a:rPr lang="en-US" kern="0" dirty="0">
                <a:solidFill>
                  <a:schemeClr val="accent4"/>
                </a:solidFill>
                <a:latin typeface="Segoe UI"/>
                <a:ea typeface="MS PGothic"/>
                <a:cs typeface="Arial"/>
              </a:rPr>
            </a:br>
            <a:r>
              <a:rPr lang="en-US" kern="0" dirty="0">
                <a:solidFill>
                  <a:schemeClr val="accent4"/>
                </a:solidFill>
                <a:latin typeface="Segoe UI"/>
                <a:ea typeface="MS PGothic"/>
                <a:cs typeface="Arial"/>
              </a:rPr>
              <a:t>until Blue Agg can accept its </a:t>
            </a:r>
            <a:r>
              <a:rPr lang="en-US" kern="0" dirty="0">
                <a:solidFill>
                  <a:srgbClr val="0070C0"/>
                </a:solidFill>
                <a:latin typeface="Consolas" panose="020B0609020204030204" pitchFamily="49" charset="0"/>
                <a:ea typeface="MS PGothic"/>
                <a:cs typeface="Arial"/>
              </a:rPr>
              <a:t>in1</a:t>
            </a:r>
            <a:r>
              <a:rPr lang="en-US" kern="0" dirty="0">
                <a:solidFill>
                  <a:schemeClr val="accent4"/>
                </a:solidFill>
                <a:latin typeface="Segoe UI"/>
                <a:ea typeface="MS PGothic"/>
                <a:cs typeface="Arial"/>
              </a:rPr>
              <a:t>.</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err="1"/>
              <a:t>BitBlender</a:t>
            </a:r>
            <a:r>
              <a:rPr lang="en-US" dirty="0"/>
              <a:t> - Deadlock Example</a:t>
            </a:r>
          </a:p>
        </p:txBody>
      </p:sp>
      <p:pic>
        <p:nvPicPr>
          <p:cNvPr id="16" name="Content Placeholder 15">
            <a:extLst>
              <a:ext uri="{FF2B5EF4-FFF2-40B4-BE49-F238E27FC236}">
                <a16:creationId xmlns:a16="http://schemas.microsoft.com/office/drawing/2014/main" id="{A42B1D29-5186-4BEB-93B7-BA4E76514A3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21097" y="114629"/>
            <a:ext cx="4964622" cy="2796737"/>
          </a:xfrm>
        </p:spPr>
      </p:pic>
      <p:pic>
        <p:nvPicPr>
          <p:cNvPr id="18" name="Picture 17">
            <a:extLst>
              <a:ext uri="{FF2B5EF4-FFF2-40B4-BE49-F238E27FC236}">
                <a16:creationId xmlns:a16="http://schemas.microsoft.com/office/drawing/2014/main" id="{58B54906-01FA-4636-8B97-AF91100F4B3A}"/>
              </a:ext>
            </a:extLst>
          </p:cNvPr>
          <p:cNvPicPr>
            <a:picLocks noChangeAspect="1"/>
          </p:cNvPicPr>
          <p:nvPr/>
        </p:nvPicPr>
        <p:blipFill>
          <a:blip r:embed="rId5"/>
          <a:stretch>
            <a:fillRect/>
          </a:stretch>
        </p:blipFill>
        <p:spPr>
          <a:xfrm>
            <a:off x="7647986" y="3438153"/>
            <a:ext cx="4437733" cy="3099567"/>
          </a:xfrm>
          <a:prstGeom prst="rect">
            <a:avLst/>
          </a:prstGeom>
        </p:spPr>
      </p:pic>
    </p:spTree>
    <p:custDataLst>
      <p:tags r:id="rId1"/>
    </p:custDataLst>
    <p:extLst>
      <p:ext uri="{BB962C8B-B14F-4D97-AF65-F5344CB8AC3E}">
        <p14:creationId xmlns:p14="http://schemas.microsoft.com/office/powerpoint/2010/main" val="1853227776"/>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5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25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25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25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25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err="1">
                <a:solidFill>
                  <a:schemeClr val="accent4"/>
                </a:solidFill>
                <a:latin typeface="Segoe UI"/>
                <a:ea typeface="MS PGothic"/>
                <a:cs typeface="Arial"/>
              </a:rPr>
              <a:t>BitBlender</a:t>
            </a:r>
            <a:r>
              <a:rPr lang="en-US" dirty="0">
                <a:solidFill>
                  <a:schemeClr val="accent4"/>
                </a:solidFill>
                <a:latin typeface="Segoe UI"/>
                <a:ea typeface="MS PGothic"/>
                <a:cs typeface="Arial"/>
              </a:rPr>
              <a:t>: Duplicate only the computation modules </a:t>
            </a:r>
            <a:r>
              <a:rPr lang="en-US" dirty="0">
                <a:solidFill>
                  <a:srgbClr val="0070C0"/>
                </a:solidFill>
                <a:latin typeface="Consolas" panose="020B0609020204030204" pitchFamily="49" charset="0"/>
                <a:ea typeface="MS PGothic"/>
                <a:cs typeface="Arial"/>
              </a:rPr>
              <a:t>S</a:t>
            </a:r>
            <a:r>
              <a:rPr lang="en-US" dirty="0">
                <a:latin typeface="Segoe UI"/>
                <a:ea typeface="MS PGothic"/>
                <a:cs typeface="Arial"/>
              </a:rPr>
              <a:t> times</a:t>
            </a:r>
            <a:r>
              <a:rPr lang="en-US" dirty="0">
                <a:solidFill>
                  <a:schemeClr val="accent4"/>
                </a:solidFill>
                <a:latin typeface="Segoe UI"/>
                <a:ea typeface="MS PGothic"/>
                <a:cs typeface="Arial"/>
              </a:rPr>
              <a:t>, but share the bit-vector among the </a:t>
            </a:r>
            <a:r>
              <a:rPr lang="en-US" dirty="0">
                <a:solidFill>
                  <a:srgbClr val="0070C0"/>
                </a:solidFill>
                <a:latin typeface="Consolas" panose="020B0609020204030204" pitchFamily="49" charset="0"/>
                <a:ea typeface="MS PGothic"/>
                <a:cs typeface="Arial"/>
              </a:rPr>
              <a:t>S</a:t>
            </a:r>
            <a:r>
              <a:rPr lang="en-US" dirty="0">
                <a:solidFill>
                  <a:srgbClr val="000000"/>
                </a:solidFill>
                <a:latin typeface="Segoe UI"/>
                <a:ea typeface="MS PGothic"/>
                <a:cs typeface="Arial"/>
              </a:rPr>
              <a:t> input streams</a:t>
            </a:r>
            <a:endParaRPr lang="en-US" dirty="0">
              <a:solidFill>
                <a:schemeClr val="accent4"/>
              </a:solidFill>
              <a:latin typeface="Segoe UI"/>
              <a:ea typeface="MS PGothic"/>
              <a:cs typeface="Arial"/>
            </a:endParaRPr>
          </a:p>
          <a:p>
            <a:pPr>
              <a:lnSpc>
                <a:spcPts val="3600"/>
              </a:lnSpc>
            </a:pPr>
            <a:r>
              <a:rPr lang="en-US" dirty="0">
                <a:solidFill>
                  <a:srgbClr val="000000"/>
                </a:solidFill>
                <a:latin typeface="Segoe UI"/>
                <a:ea typeface="MS PGothic"/>
                <a:cs typeface="Arial"/>
              </a:rPr>
              <a:t>Challenges:</a:t>
            </a: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to share the bit-vector? </a:t>
            </a:r>
            <a:r>
              <a:rPr lang="en-US" dirty="0">
                <a:solidFill>
                  <a:srgbClr val="00B050"/>
                </a:solidFill>
                <a:latin typeface="Segoe UI"/>
                <a:ea typeface="MS PGothic"/>
                <a:cs typeface="Arial"/>
              </a:rPr>
              <a:t>A: Introduce partitions, </a:t>
            </a:r>
            <a:r>
              <a:rPr lang="en-US" dirty="0">
                <a:solidFill>
                  <a:srgbClr val="0070C0"/>
                </a:solidFill>
                <a:latin typeface="Consolas" panose="020B0609020204030204" pitchFamily="49" charset="0"/>
                <a:ea typeface="MS PGothic"/>
                <a:cs typeface="Arial"/>
              </a:rPr>
              <a:t>P</a:t>
            </a: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to manage access conflicts?</a:t>
            </a:r>
            <a:r>
              <a:rPr lang="en-US" dirty="0">
                <a:solidFill>
                  <a:srgbClr val="000000"/>
                </a:solidFill>
                <a:latin typeface="Segoe UI"/>
                <a:ea typeface="MS PGothic"/>
                <a:cs typeface="Arial"/>
              </a:rPr>
              <a:t> </a:t>
            </a:r>
            <a:r>
              <a:rPr lang="en-US" dirty="0">
                <a:solidFill>
                  <a:srgbClr val="00B050"/>
                </a:solidFill>
                <a:latin typeface="Segoe UI"/>
                <a:ea typeface="MS PGothic"/>
                <a:cs typeface="Arial"/>
              </a:rPr>
              <a:t>A: Introduce Arbiter, to dynamically control access.</a:t>
            </a: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can Aggregate work properly after introducing the Arbiter? </a:t>
            </a:r>
            <a:r>
              <a:rPr lang="en-US" dirty="0">
                <a:solidFill>
                  <a:srgbClr val="00B050"/>
                </a:solidFill>
                <a:latin typeface="Segoe UI"/>
                <a:ea typeface="MS PGothic"/>
                <a:cs typeface="Arial"/>
              </a:rPr>
              <a:t>A: Introduce </a:t>
            </a:r>
            <a:r>
              <a:rPr lang="en-US" dirty="0" err="1">
                <a:solidFill>
                  <a:srgbClr val="00B050"/>
                </a:solidFill>
                <a:latin typeface="Segoe UI"/>
                <a:ea typeface="MS PGothic"/>
                <a:cs typeface="Arial"/>
              </a:rPr>
              <a:t>UnShuffle</a:t>
            </a:r>
            <a:r>
              <a:rPr lang="en-US" dirty="0">
                <a:solidFill>
                  <a:srgbClr val="00B050"/>
                </a:solidFill>
                <a:latin typeface="Segoe UI"/>
                <a:ea typeface="MS PGothic"/>
                <a:cs typeface="Arial"/>
              </a:rPr>
              <a:t>, to reorder data packets</a:t>
            </a:r>
          </a:p>
          <a:p>
            <a:pPr marL="822325" lvl="1" indent="-457200">
              <a:lnSpc>
                <a:spcPts val="3600"/>
              </a:lnSpc>
              <a:buFont typeface="+mj-lt"/>
              <a:buAutoNum type="arabicPeriod"/>
            </a:pPr>
            <a:r>
              <a:rPr lang="en-US" b="1" dirty="0">
                <a:solidFill>
                  <a:schemeClr val="accent6">
                    <a:lumMod val="60000"/>
                    <a:lumOff val="40000"/>
                  </a:schemeClr>
                </a:solidFill>
                <a:latin typeface="Segoe UI"/>
                <a:ea typeface="MS PGothic"/>
                <a:cs typeface="Arial"/>
              </a:rPr>
              <a:t>Q: How do we implement deadlock prevention?</a:t>
            </a:r>
            <a:endParaRPr lang="en-US" b="1" dirty="0">
              <a:solidFill>
                <a:srgbClr val="00B050"/>
              </a:solidFill>
              <a:latin typeface="Segoe UI"/>
              <a:ea typeface="MS PGothic"/>
              <a:cs typeface="Arial"/>
            </a:endParaRPr>
          </a:p>
          <a:p>
            <a:pPr marL="822325" lvl="1" indent="-457200">
              <a:lnSpc>
                <a:spcPts val="3600"/>
              </a:lnSpc>
              <a:buFont typeface="+mj-lt"/>
              <a:buAutoNum type="arabicPeriod"/>
            </a:pPr>
            <a:endParaRPr lang="en-US" dirty="0">
              <a:solidFill>
                <a:schemeClr val="accent4"/>
              </a:solidFill>
              <a:latin typeface="Segoe UI"/>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err="1"/>
              <a:t>BitBlender</a:t>
            </a:r>
            <a:r>
              <a:rPr lang="en-US" dirty="0"/>
              <a:t> - Challenges</a:t>
            </a:r>
          </a:p>
        </p:txBody>
      </p:sp>
    </p:spTree>
    <p:custDataLst>
      <p:tags r:id="rId1"/>
    </p:custDataLst>
    <p:extLst>
      <p:ext uri="{BB962C8B-B14F-4D97-AF65-F5344CB8AC3E}">
        <p14:creationId xmlns:p14="http://schemas.microsoft.com/office/powerpoint/2010/main" val="56798368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918374FA-058B-4F6E-B13A-4706B5AD8BB6}"/>
              </a:ext>
            </a:extLst>
          </p:cNvPr>
          <p:cNvSpPr txBox="1">
            <a:spLocks/>
          </p:cNvSpPr>
          <p:nvPr/>
        </p:nvSpPr>
        <p:spPr bwMode="auto">
          <a:xfrm>
            <a:off x="399393" y="1187102"/>
            <a:ext cx="6424935" cy="545219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a:lnSpc>
                <a:spcPts val="3600"/>
              </a:lnSpc>
            </a:pPr>
            <a:r>
              <a:rPr lang="en-US" kern="0" dirty="0">
                <a:solidFill>
                  <a:schemeClr val="accent4"/>
                </a:solidFill>
                <a:latin typeface="Segoe UI"/>
                <a:ea typeface="MS PGothic"/>
                <a:cs typeface="Arial"/>
              </a:rPr>
              <a:t>The </a:t>
            </a:r>
            <a:r>
              <a:rPr lang="en-US" kern="0" dirty="0">
                <a:solidFill>
                  <a:srgbClr val="9E4F00"/>
                </a:solidFill>
                <a:latin typeface="Segoe UI"/>
                <a:ea typeface="MS PGothic"/>
                <a:cs typeface="Arial"/>
              </a:rPr>
              <a:t>problem is out-of-order packets</a:t>
            </a:r>
            <a:r>
              <a:rPr lang="en-US" kern="0" dirty="0">
                <a:solidFill>
                  <a:schemeClr val="accent4"/>
                </a:solidFill>
                <a:latin typeface="Segoe UI"/>
                <a:ea typeface="MS PGothic"/>
                <a:cs typeface="Arial"/>
              </a:rPr>
              <a:t>, between different streams in different hash sections.</a:t>
            </a:r>
          </a:p>
          <a:p>
            <a:pPr marL="0" indent="0">
              <a:lnSpc>
                <a:spcPts val="3600"/>
              </a:lnSpc>
              <a:buNone/>
            </a:pPr>
            <a:endParaRPr lang="en-US" kern="0" dirty="0">
              <a:solidFill>
                <a:schemeClr val="accent4"/>
              </a:solidFill>
              <a:latin typeface="Segoe UI"/>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err="1"/>
              <a:t>BitBlender</a:t>
            </a:r>
            <a:r>
              <a:rPr lang="en-US" dirty="0"/>
              <a:t> Deadlock Prevention</a:t>
            </a:r>
          </a:p>
        </p:txBody>
      </p:sp>
      <p:pic>
        <p:nvPicPr>
          <p:cNvPr id="16" name="Content Placeholder 15">
            <a:extLst>
              <a:ext uri="{FF2B5EF4-FFF2-40B4-BE49-F238E27FC236}">
                <a16:creationId xmlns:a16="http://schemas.microsoft.com/office/drawing/2014/main" id="{A42B1D29-5186-4BEB-93B7-BA4E76514A3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57545" y="135650"/>
            <a:ext cx="4928174" cy="2776205"/>
          </a:xfrm>
        </p:spPr>
      </p:pic>
      <p:pic>
        <p:nvPicPr>
          <p:cNvPr id="18" name="Picture 17">
            <a:extLst>
              <a:ext uri="{FF2B5EF4-FFF2-40B4-BE49-F238E27FC236}">
                <a16:creationId xmlns:a16="http://schemas.microsoft.com/office/drawing/2014/main" id="{58B54906-01FA-4636-8B97-AF91100F4B3A}"/>
              </a:ext>
            </a:extLst>
          </p:cNvPr>
          <p:cNvPicPr>
            <a:picLocks noChangeAspect="1"/>
          </p:cNvPicPr>
          <p:nvPr/>
        </p:nvPicPr>
        <p:blipFill>
          <a:blip r:embed="rId5"/>
          <a:stretch>
            <a:fillRect/>
          </a:stretch>
        </p:blipFill>
        <p:spPr>
          <a:xfrm>
            <a:off x="7647986" y="3438153"/>
            <a:ext cx="4437733" cy="3099567"/>
          </a:xfrm>
          <a:prstGeom prst="rect">
            <a:avLst/>
          </a:prstGeom>
        </p:spPr>
      </p:pic>
    </p:spTree>
    <p:custDataLst>
      <p:tags r:id="rId1"/>
    </p:custDataLst>
    <p:extLst>
      <p:ext uri="{BB962C8B-B14F-4D97-AF65-F5344CB8AC3E}">
        <p14:creationId xmlns:p14="http://schemas.microsoft.com/office/powerpoint/2010/main" val="1486862185"/>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A90D64-8C2F-4181-A7FA-AC071EECD4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248" y="3948505"/>
            <a:ext cx="10163503" cy="2690792"/>
          </a:xfrm>
          <a:prstGeom prst="rect">
            <a:avLst/>
          </a:prstGeom>
        </p:spPr>
      </p:pic>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b="1" dirty="0">
                <a:solidFill>
                  <a:srgbClr val="00B050"/>
                </a:solidFill>
                <a:latin typeface="Segoe UI"/>
                <a:ea typeface="MS PGothic"/>
                <a:cs typeface="Arial"/>
              </a:rPr>
              <a:t>Solution</a:t>
            </a:r>
            <a:r>
              <a:rPr lang="en-US" dirty="0">
                <a:solidFill>
                  <a:srgbClr val="000000"/>
                </a:solidFill>
                <a:latin typeface="Segoe UI"/>
                <a:ea typeface="MS PGothic"/>
                <a:cs typeface="Arial"/>
              </a:rPr>
              <a:t>: Add </a:t>
            </a:r>
            <a:r>
              <a:rPr lang="en-US" dirty="0">
                <a:solidFill>
                  <a:srgbClr val="9E4F00"/>
                </a:solidFill>
                <a:latin typeface="Segoe UI"/>
                <a:ea typeface="MS PGothic"/>
                <a:cs typeface="Arial"/>
              </a:rPr>
              <a:t>Rate-limiting logic to the Arbiter</a:t>
            </a:r>
            <a:r>
              <a:rPr lang="en-US" dirty="0">
                <a:solidFill>
                  <a:schemeClr val="accent4"/>
                </a:solidFill>
                <a:latin typeface="Segoe UI"/>
                <a:ea typeface="MS PGothic"/>
                <a:cs typeface="Arial"/>
              </a:rPr>
              <a:t>, and </a:t>
            </a:r>
            <a:r>
              <a:rPr lang="en-US" dirty="0">
                <a:solidFill>
                  <a:srgbClr val="9E4F00"/>
                </a:solidFill>
                <a:latin typeface="Segoe UI"/>
                <a:ea typeface="MS PGothic"/>
                <a:cs typeface="Arial"/>
              </a:rPr>
              <a:t>Buffering to the </a:t>
            </a:r>
            <a:r>
              <a:rPr lang="en-US" dirty="0" err="1">
                <a:solidFill>
                  <a:srgbClr val="9E4F00"/>
                </a:solidFill>
                <a:latin typeface="Segoe UI"/>
                <a:ea typeface="MS PGothic"/>
                <a:cs typeface="Arial"/>
              </a:rPr>
              <a:t>UnShuffle</a:t>
            </a:r>
            <a:r>
              <a:rPr lang="en-US" dirty="0">
                <a:solidFill>
                  <a:srgbClr val="9E4F00"/>
                </a:solidFill>
                <a:latin typeface="Segoe UI"/>
                <a:ea typeface="MS PGothic"/>
                <a:cs typeface="Arial"/>
              </a:rPr>
              <a:t> unit</a:t>
            </a:r>
            <a:r>
              <a:rPr lang="en-US" dirty="0">
                <a:solidFill>
                  <a:srgbClr val="000000"/>
                </a:solidFill>
                <a:latin typeface="Segoe UI"/>
                <a:ea typeface="MS PGothic"/>
                <a:cs typeface="Arial"/>
              </a:rPr>
              <a:t>:</a:t>
            </a:r>
          </a:p>
          <a:p>
            <a:pPr lvl="1">
              <a:lnSpc>
                <a:spcPts val="3600"/>
              </a:lnSpc>
            </a:pPr>
            <a:r>
              <a:rPr lang="en-US" dirty="0">
                <a:solidFill>
                  <a:srgbClr val="000000"/>
                </a:solidFill>
                <a:latin typeface="Segoe UI"/>
                <a:ea typeface="MS PGothic"/>
                <a:cs typeface="Arial"/>
              </a:rPr>
              <a:t>Arbiter keeps track of the slowest stream – the stream with the least data sent</a:t>
            </a:r>
          </a:p>
          <a:p>
            <a:pPr lvl="1">
              <a:lnSpc>
                <a:spcPts val="3600"/>
              </a:lnSpc>
            </a:pPr>
            <a:r>
              <a:rPr lang="en-US" dirty="0">
                <a:solidFill>
                  <a:srgbClr val="000000"/>
                </a:solidFill>
                <a:latin typeface="Segoe UI"/>
                <a:ea typeface="MS PGothic"/>
                <a:cs typeface="Arial"/>
              </a:rPr>
              <a:t>Other streams can only send </a:t>
            </a:r>
            <a:r>
              <a:rPr lang="en-US" dirty="0">
                <a:solidFill>
                  <a:srgbClr val="0070C0"/>
                </a:solidFill>
                <a:latin typeface="Consolas" panose="020B0609020204030204" pitchFamily="49" charset="0"/>
                <a:ea typeface="MS PGothic"/>
                <a:cs typeface="Arial"/>
              </a:rPr>
              <a:t>D</a:t>
            </a:r>
            <a:r>
              <a:rPr lang="en-US" dirty="0">
                <a:solidFill>
                  <a:srgbClr val="000000"/>
                </a:solidFill>
                <a:latin typeface="Segoe UI"/>
                <a:ea typeface="MS PGothic"/>
                <a:cs typeface="Arial"/>
              </a:rPr>
              <a:t> more packets than the slowest stream at any time.</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err="1"/>
              <a:t>BitBlender</a:t>
            </a:r>
            <a:r>
              <a:rPr lang="en-US" dirty="0"/>
              <a:t> – Rate-limiting and Buffering</a:t>
            </a:r>
          </a:p>
        </p:txBody>
      </p:sp>
      <p:pic>
        <p:nvPicPr>
          <p:cNvPr id="6" name="Picture 5">
            <a:extLst>
              <a:ext uri="{FF2B5EF4-FFF2-40B4-BE49-F238E27FC236}">
                <a16:creationId xmlns:a16="http://schemas.microsoft.com/office/drawing/2014/main" id="{1BBFF227-B26E-48DE-9D10-1BEF44BFF3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9315" y="4025631"/>
            <a:ext cx="9186043" cy="2613666"/>
          </a:xfrm>
          <a:prstGeom prst="rect">
            <a:avLst/>
          </a:prstGeom>
        </p:spPr>
      </p:pic>
    </p:spTree>
    <p:custDataLst>
      <p:tags r:id="rId1"/>
    </p:custDataLst>
    <p:extLst>
      <p:ext uri="{BB962C8B-B14F-4D97-AF65-F5344CB8AC3E}">
        <p14:creationId xmlns:p14="http://schemas.microsoft.com/office/powerpoint/2010/main" val="2357367626"/>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250"/>
                                        <p:tgtEl>
                                          <p:spTgt spid="2">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err="1">
                <a:solidFill>
                  <a:schemeClr val="accent4"/>
                </a:solidFill>
                <a:latin typeface="Segoe UI"/>
                <a:ea typeface="MS PGothic"/>
                <a:cs typeface="Arial"/>
              </a:rPr>
              <a:t>BitBlender</a:t>
            </a:r>
            <a:r>
              <a:rPr lang="en-US" dirty="0">
                <a:solidFill>
                  <a:schemeClr val="accent4"/>
                </a:solidFill>
                <a:latin typeface="Segoe UI"/>
                <a:ea typeface="MS PGothic"/>
                <a:cs typeface="Arial"/>
              </a:rPr>
              <a:t>: Duplicate only the computation modules </a:t>
            </a:r>
            <a:r>
              <a:rPr lang="en-US" dirty="0">
                <a:solidFill>
                  <a:srgbClr val="0070C0"/>
                </a:solidFill>
                <a:latin typeface="Consolas" panose="020B0609020204030204" pitchFamily="49" charset="0"/>
                <a:ea typeface="MS PGothic"/>
                <a:cs typeface="Arial"/>
              </a:rPr>
              <a:t>S</a:t>
            </a:r>
            <a:r>
              <a:rPr lang="en-US" dirty="0">
                <a:latin typeface="Segoe UI"/>
                <a:ea typeface="MS PGothic"/>
                <a:cs typeface="Arial"/>
              </a:rPr>
              <a:t> times</a:t>
            </a:r>
            <a:r>
              <a:rPr lang="en-US" dirty="0">
                <a:solidFill>
                  <a:schemeClr val="accent4"/>
                </a:solidFill>
                <a:latin typeface="Segoe UI"/>
                <a:ea typeface="MS PGothic"/>
                <a:cs typeface="Arial"/>
              </a:rPr>
              <a:t>, but share the bit-vector among the </a:t>
            </a:r>
            <a:r>
              <a:rPr lang="en-US" dirty="0">
                <a:solidFill>
                  <a:srgbClr val="0070C0"/>
                </a:solidFill>
                <a:latin typeface="Consolas" panose="020B0609020204030204" pitchFamily="49" charset="0"/>
                <a:ea typeface="MS PGothic"/>
                <a:cs typeface="Arial"/>
              </a:rPr>
              <a:t>S</a:t>
            </a:r>
            <a:r>
              <a:rPr lang="en-US" dirty="0">
                <a:solidFill>
                  <a:srgbClr val="000000"/>
                </a:solidFill>
                <a:latin typeface="Segoe UI"/>
                <a:ea typeface="MS PGothic"/>
                <a:cs typeface="Arial"/>
              </a:rPr>
              <a:t> input streams</a:t>
            </a:r>
            <a:endParaRPr lang="en-US" dirty="0">
              <a:solidFill>
                <a:schemeClr val="accent4"/>
              </a:solidFill>
              <a:latin typeface="Segoe UI"/>
              <a:ea typeface="MS PGothic"/>
              <a:cs typeface="Arial"/>
            </a:endParaRPr>
          </a:p>
          <a:p>
            <a:pPr>
              <a:lnSpc>
                <a:spcPts val="3600"/>
              </a:lnSpc>
            </a:pPr>
            <a:r>
              <a:rPr lang="en-US" dirty="0">
                <a:solidFill>
                  <a:srgbClr val="000000"/>
                </a:solidFill>
                <a:latin typeface="Segoe UI"/>
                <a:ea typeface="MS PGothic"/>
                <a:cs typeface="Arial"/>
              </a:rPr>
              <a:t>Challenges:</a:t>
            </a: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to share the bit-vector? </a:t>
            </a:r>
            <a:r>
              <a:rPr lang="en-US" dirty="0">
                <a:solidFill>
                  <a:srgbClr val="00B050"/>
                </a:solidFill>
                <a:latin typeface="Segoe UI"/>
                <a:ea typeface="MS PGothic"/>
                <a:cs typeface="Arial"/>
              </a:rPr>
              <a:t>A: Introduce partitions, </a:t>
            </a:r>
            <a:r>
              <a:rPr lang="en-US" dirty="0">
                <a:solidFill>
                  <a:srgbClr val="0070C0"/>
                </a:solidFill>
                <a:latin typeface="Consolas" panose="020B0609020204030204" pitchFamily="49" charset="0"/>
                <a:ea typeface="MS PGothic"/>
                <a:cs typeface="Arial"/>
              </a:rPr>
              <a:t>P</a:t>
            </a: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to manage access conflicts?</a:t>
            </a:r>
            <a:r>
              <a:rPr lang="en-US" dirty="0">
                <a:solidFill>
                  <a:srgbClr val="000000"/>
                </a:solidFill>
                <a:latin typeface="Segoe UI"/>
                <a:ea typeface="MS PGothic"/>
                <a:cs typeface="Arial"/>
              </a:rPr>
              <a:t> </a:t>
            </a:r>
            <a:r>
              <a:rPr lang="en-US" dirty="0">
                <a:solidFill>
                  <a:srgbClr val="00B050"/>
                </a:solidFill>
                <a:latin typeface="Segoe UI"/>
                <a:ea typeface="MS PGothic"/>
                <a:cs typeface="Arial"/>
              </a:rPr>
              <a:t>A: Introduce Arbiter, to dynamically control access.</a:t>
            </a: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can Aggregate work properly after introducing the Arbiter? </a:t>
            </a:r>
            <a:r>
              <a:rPr lang="en-US" dirty="0">
                <a:solidFill>
                  <a:srgbClr val="00B050"/>
                </a:solidFill>
                <a:latin typeface="Segoe UI"/>
                <a:ea typeface="MS PGothic"/>
                <a:cs typeface="Arial"/>
              </a:rPr>
              <a:t>A: Introduce </a:t>
            </a:r>
            <a:r>
              <a:rPr lang="en-US" dirty="0" err="1">
                <a:solidFill>
                  <a:srgbClr val="00B050"/>
                </a:solidFill>
                <a:latin typeface="Segoe UI"/>
                <a:ea typeface="MS PGothic"/>
                <a:cs typeface="Arial"/>
              </a:rPr>
              <a:t>UnShuffle</a:t>
            </a:r>
            <a:r>
              <a:rPr lang="en-US" dirty="0">
                <a:solidFill>
                  <a:srgbClr val="00B050"/>
                </a:solidFill>
                <a:latin typeface="Segoe UI"/>
                <a:ea typeface="MS PGothic"/>
                <a:cs typeface="Arial"/>
              </a:rPr>
              <a:t>, to reorder data packets</a:t>
            </a:r>
          </a:p>
          <a:p>
            <a:pPr marL="822325" lvl="1" indent="-457200">
              <a:lnSpc>
                <a:spcPts val="3600"/>
              </a:lnSpc>
              <a:buFont typeface="+mj-lt"/>
              <a:buAutoNum type="arabicPeriod"/>
            </a:pPr>
            <a:r>
              <a:rPr lang="en-US" dirty="0">
                <a:solidFill>
                  <a:schemeClr val="accent6">
                    <a:lumMod val="60000"/>
                    <a:lumOff val="40000"/>
                  </a:schemeClr>
                </a:solidFill>
                <a:latin typeface="Segoe UI"/>
                <a:ea typeface="MS PGothic"/>
                <a:cs typeface="Arial"/>
              </a:rPr>
              <a:t>Q: How do we implement deadlock prevention? </a:t>
            </a:r>
            <a:r>
              <a:rPr lang="en-US" dirty="0">
                <a:solidFill>
                  <a:srgbClr val="00B050"/>
                </a:solidFill>
                <a:latin typeface="Segoe UI"/>
                <a:ea typeface="MS PGothic"/>
                <a:cs typeface="Arial"/>
              </a:rPr>
              <a:t>A: Rate-limiting in the Arbiter, and buffering in </a:t>
            </a:r>
            <a:r>
              <a:rPr lang="en-US" dirty="0" err="1">
                <a:solidFill>
                  <a:srgbClr val="00B050"/>
                </a:solidFill>
                <a:latin typeface="Segoe UI"/>
                <a:ea typeface="MS PGothic"/>
                <a:cs typeface="Arial"/>
              </a:rPr>
              <a:t>UnShuffle</a:t>
            </a:r>
            <a:r>
              <a:rPr lang="en-US" dirty="0">
                <a:solidFill>
                  <a:srgbClr val="00B050"/>
                </a:solidFill>
                <a:latin typeface="Segoe UI"/>
                <a:ea typeface="MS PGothic"/>
                <a:cs typeface="Arial"/>
              </a:rPr>
              <a:t>.</a:t>
            </a:r>
          </a:p>
          <a:p>
            <a:pPr marL="822325" lvl="1" indent="-457200">
              <a:lnSpc>
                <a:spcPts val="3600"/>
              </a:lnSpc>
              <a:buFont typeface="+mj-lt"/>
              <a:buAutoNum type="arabicPeriod"/>
            </a:pPr>
            <a:endParaRPr lang="en-US" dirty="0">
              <a:solidFill>
                <a:schemeClr val="accent4"/>
              </a:solidFill>
              <a:latin typeface="Segoe UI"/>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err="1"/>
              <a:t>BitBlender</a:t>
            </a:r>
            <a:r>
              <a:rPr lang="en-US" dirty="0"/>
              <a:t> - Challenges</a:t>
            </a:r>
          </a:p>
        </p:txBody>
      </p:sp>
    </p:spTree>
    <p:custDataLst>
      <p:tags r:id="rId1"/>
    </p:custDataLst>
    <p:extLst>
      <p:ext uri="{BB962C8B-B14F-4D97-AF65-F5344CB8AC3E}">
        <p14:creationId xmlns:p14="http://schemas.microsoft.com/office/powerpoint/2010/main" val="4292962981"/>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5C5C5"/>
        </a:solidFill>
        <a:effectLst/>
      </p:bgPr>
    </p:bg>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81DD912F-ECE3-47F1-B475-88289E9DCB18}"/>
              </a:ext>
            </a:extLst>
          </p:cNvPr>
          <p:cNvSpPr>
            <a:spLocks noGrp="1"/>
          </p:cNvSpPr>
          <p:nvPr>
            <p:ph type="subTitle" idx="1"/>
          </p:nvPr>
        </p:nvSpPr>
        <p:spPr>
          <a:xfrm>
            <a:off x="2869324" y="1718441"/>
            <a:ext cx="6453352" cy="2496207"/>
          </a:xfrm>
        </p:spPr>
        <p:txBody>
          <a:bodyPr/>
          <a:lstStyle/>
          <a:p>
            <a:r>
              <a:rPr lang="en-US" sz="4800" dirty="0" err="1">
                <a:latin typeface="Trebuchet MS"/>
                <a:ea typeface="MS PGothic"/>
              </a:rPr>
              <a:t>BitBlender</a:t>
            </a:r>
            <a:r>
              <a:rPr lang="en-US" sz="4800" dirty="0">
                <a:latin typeface="Trebuchet MS"/>
                <a:ea typeface="MS PGothic"/>
              </a:rPr>
              <a:t> Configurability and Automated Design Exploration</a:t>
            </a:r>
          </a:p>
        </p:txBody>
      </p:sp>
    </p:spTree>
    <p:custDataLst>
      <p:tags r:id="rId1"/>
    </p:custDataLst>
    <p:extLst>
      <p:ext uri="{BB962C8B-B14F-4D97-AF65-F5344CB8AC3E}">
        <p14:creationId xmlns:p14="http://schemas.microsoft.com/office/powerpoint/2010/main" val="1924729009"/>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latin typeface="Segoe UI"/>
                <a:ea typeface="MS PGothic"/>
                <a:cs typeface="Arial"/>
              </a:rPr>
              <a:t>A Bloom filter is composed of:</a:t>
            </a:r>
          </a:p>
          <a:p>
            <a:pPr lvl="1">
              <a:lnSpc>
                <a:spcPts val="3600"/>
              </a:lnSpc>
            </a:pPr>
            <a:r>
              <a:rPr lang="en-US" b="1" dirty="0">
                <a:solidFill>
                  <a:srgbClr val="0070C0"/>
                </a:solidFill>
                <a:latin typeface="Consolas" panose="020B0609020204030204" pitchFamily="49" charset="0"/>
                <a:ea typeface="MS PGothic"/>
              </a:rPr>
              <a:t>H</a:t>
            </a:r>
            <a:r>
              <a:rPr lang="en-US" dirty="0">
                <a:solidFill>
                  <a:schemeClr val="tx1"/>
                </a:solidFill>
                <a:latin typeface="Segoe UI"/>
                <a:ea typeface="MS PGothic"/>
              </a:rPr>
              <a:t> different hash functions</a:t>
            </a:r>
          </a:p>
          <a:p>
            <a:pPr lvl="1">
              <a:lnSpc>
                <a:spcPts val="3600"/>
              </a:lnSpc>
            </a:pPr>
            <a:r>
              <a:rPr lang="en-US" dirty="0">
                <a:solidFill>
                  <a:schemeClr val="tx1"/>
                </a:solidFill>
                <a:latin typeface="Segoe UI"/>
                <a:ea typeface="MS PGothic"/>
              </a:rPr>
              <a:t>An array of bits, of length </a:t>
            </a:r>
            <a:r>
              <a:rPr lang="en-US" b="1" dirty="0">
                <a:solidFill>
                  <a:srgbClr val="0070C0"/>
                </a:solidFill>
                <a:latin typeface="Consolas" panose="020B0609020204030204" pitchFamily="49" charset="0"/>
                <a:ea typeface="MS PGothic"/>
              </a:rPr>
              <a:t>L</a:t>
            </a:r>
            <a:r>
              <a:rPr lang="en-US" dirty="0">
                <a:solidFill>
                  <a:schemeClr val="tx1"/>
                </a:solidFill>
                <a:latin typeface="Segoe UI"/>
                <a:ea typeface="MS PGothic"/>
              </a:rPr>
              <a:t> – the “Bit-vector”</a:t>
            </a:r>
            <a:endParaRPr lang="en-US" b="1" dirty="0">
              <a:solidFill>
                <a:srgbClr val="0070C0"/>
              </a:solidFill>
              <a:latin typeface="Consolas" panose="020B0609020204030204" pitchFamily="49" charset="0"/>
              <a:ea typeface="MS PGothic"/>
            </a:endParaRPr>
          </a:p>
          <a:p>
            <a:pPr>
              <a:lnSpc>
                <a:spcPts val="3600"/>
              </a:lnSpc>
            </a:pPr>
            <a:r>
              <a:rPr lang="en-US" dirty="0">
                <a:solidFill>
                  <a:srgbClr val="000000"/>
                </a:solidFill>
                <a:latin typeface="Segoe UI"/>
                <a:ea typeface="MS PGothic"/>
                <a:cs typeface="Segoe UI"/>
              </a:rPr>
              <a:t>A Bloom filter supports the following operations:</a:t>
            </a:r>
          </a:p>
          <a:p>
            <a:pPr lvl="1">
              <a:lnSpc>
                <a:spcPts val="3600"/>
              </a:lnSpc>
            </a:pPr>
            <a:r>
              <a:rPr lang="en-US" dirty="0">
                <a:solidFill>
                  <a:srgbClr val="9E4F00"/>
                </a:solidFill>
                <a:latin typeface="Segoe UI"/>
                <a:ea typeface="MS PGothic"/>
                <a:cs typeface="Segoe UI"/>
              </a:rPr>
              <a:t>Inserting </a:t>
            </a:r>
            <a:r>
              <a:rPr lang="en-US" dirty="0">
                <a:solidFill>
                  <a:srgbClr val="000000"/>
                </a:solidFill>
                <a:latin typeface="Segoe UI"/>
                <a:ea typeface="MS PGothic"/>
                <a:cs typeface="Segoe UI"/>
              </a:rPr>
              <a:t>elements to the set</a:t>
            </a:r>
          </a:p>
          <a:p>
            <a:pPr lvl="1">
              <a:lnSpc>
                <a:spcPts val="3600"/>
              </a:lnSpc>
            </a:pPr>
            <a:r>
              <a:rPr lang="en-US" dirty="0">
                <a:solidFill>
                  <a:srgbClr val="9E4F00"/>
                </a:solidFill>
                <a:latin typeface="Segoe UI"/>
                <a:ea typeface="MS PGothic"/>
                <a:cs typeface="Segoe UI"/>
              </a:rPr>
              <a:t>Querying </a:t>
            </a:r>
            <a:r>
              <a:rPr lang="en-US" dirty="0">
                <a:solidFill>
                  <a:srgbClr val="000000"/>
                </a:solidFill>
                <a:latin typeface="Segoe UI"/>
                <a:ea typeface="MS PGothic"/>
                <a:cs typeface="Segoe UI"/>
              </a:rPr>
              <a:t>if an element is in the set</a:t>
            </a:r>
            <a:endParaRPr lang="en-US" dirty="0"/>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What is a Bloom Filter?</a:t>
            </a:r>
          </a:p>
        </p:txBody>
      </p:sp>
    </p:spTree>
    <p:custDataLst>
      <p:tags r:id="rId1"/>
    </p:custDataLst>
    <p:extLst>
      <p:ext uri="{BB962C8B-B14F-4D97-AF65-F5344CB8AC3E}">
        <p14:creationId xmlns:p14="http://schemas.microsoft.com/office/powerpoint/2010/main" val="127527557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14235" cy="5452195"/>
          </a:xfrm>
        </p:spPr>
        <p:txBody>
          <a:bodyPr/>
          <a:lstStyle/>
          <a:p>
            <a:pPr>
              <a:lnSpc>
                <a:spcPts val="3600"/>
              </a:lnSpc>
            </a:pPr>
            <a:r>
              <a:rPr lang="en-US" dirty="0">
                <a:solidFill>
                  <a:schemeClr val="accent4"/>
                </a:solidFill>
                <a:latin typeface="Segoe UI"/>
                <a:ea typeface="MS PGothic"/>
                <a:cs typeface="Arial"/>
              </a:rPr>
              <a:t>We have finally described the </a:t>
            </a:r>
            <a:r>
              <a:rPr lang="en-US" dirty="0" err="1">
                <a:solidFill>
                  <a:schemeClr val="accent4"/>
                </a:solidFill>
                <a:latin typeface="Segoe UI"/>
                <a:ea typeface="MS PGothic"/>
                <a:cs typeface="Arial"/>
              </a:rPr>
              <a:t>BitBlender</a:t>
            </a:r>
            <a:r>
              <a:rPr lang="en-US" dirty="0">
                <a:solidFill>
                  <a:schemeClr val="accent4"/>
                </a:solidFill>
                <a:latin typeface="Segoe UI"/>
                <a:ea typeface="MS PGothic"/>
                <a:cs typeface="Arial"/>
              </a:rPr>
              <a:t> accelerator template.</a:t>
            </a:r>
          </a:p>
          <a:p>
            <a:pPr lvl="1">
              <a:lnSpc>
                <a:spcPts val="3600"/>
              </a:lnSpc>
            </a:pPr>
            <a:r>
              <a:rPr lang="en-US" dirty="0">
                <a:solidFill>
                  <a:schemeClr val="accent4"/>
                </a:solidFill>
                <a:latin typeface="Segoe UI"/>
                <a:ea typeface="MS PGothic"/>
                <a:cs typeface="Arial"/>
              </a:rPr>
              <a:t>5 parameters: </a:t>
            </a:r>
            <a:r>
              <a:rPr lang="en-US" dirty="0">
                <a:solidFill>
                  <a:srgbClr val="0070C0"/>
                </a:solidFill>
                <a:latin typeface="Consolas" panose="020B0609020204030204" pitchFamily="49" charset="0"/>
                <a:ea typeface="MS PGothic"/>
                <a:cs typeface="Calibri" panose="020F0502020204030204" pitchFamily="34" charset="0"/>
              </a:rPr>
              <a:t>H</a:t>
            </a:r>
            <a:r>
              <a:rPr lang="en-US" dirty="0">
                <a:solidFill>
                  <a:schemeClr val="accent4"/>
                </a:solidFill>
                <a:latin typeface="Segoe UI"/>
                <a:ea typeface="MS PGothic"/>
                <a:cs typeface="Arial"/>
              </a:rPr>
              <a:t>, </a:t>
            </a:r>
            <a:r>
              <a:rPr lang="en-US" dirty="0">
                <a:solidFill>
                  <a:srgbClr val="0070C0"/>
                </a:solidFill>
                <a:latin typeface="Consolas" panose="020B0609020204030204" pitchFamily="49" charset="0"/>
                <a:ea typeface="MS PGothic"/>
                <a:cs typeface="Calibri" panose="020F0502020204030204" pitchFamily="34" charset="0"/>
              </a:rPr>
              <a:t>P</a:t>
            </a:r>
            <a:r>
              <a:rPr lang="en-US" dirty="0">
                <a:solidFill>
                  <a:schemeClr val="accent4"/>
                </a:solidFill>
                <a:latin typeface="Segoe UI"/>
                <a:ea typeface="MS PGothic"/>
                <a:cs typeface="Arial"/>
              </a:rPr>
              <a:t>, </a:t>
            </a:r>
            <a:r>
              <a:rPr lang="en-US" dirty="0">
                <a:solidFill>
                  <a:srgbClr val="0070C0"/>
                </a:solidFill>
                <a:latin typeface="Consolas" panose="020B0609020204030204" pitchFamily="49" charset="0"/>
                <a:ea typeface="MS PGothic"/>
                <a:cs typeface="Calibri" panose="020F0502020204030204" pitchFamily="34" charset="0"/>
              </a:rPr>
              <a:t>S</a:t>
            </a:r>
            <a:r>
              <a:rPr lang="en-US" dirty="0">
                <a:solidFill>
                  <a:schemeClr val="accent4"/>
                </a:solidFill>
                <a:latin typeface="Segoe UI"/>
                <a:ea typeface="MS PGothic"/>
                <a:cs typeface="Arial"/>
              </a:rPr>
              <a:t>, </a:t>
            </a:r>
            <a:r>
              <a:rPr lang="en-US" dirty="0">
                <a:solidFill>
                  <a:srgbClr val="0070C0"/>
                </a:solidFill>
                <a:latin typeface="Consolas" panose="020B0609020204030204" pitchFamily="49" charset="0"/>
                <a:ea typeface="MS PGothic"/>
                <a:cs typeface="Calibri" panose="020F0502020204030204" pitchFamily="34" charset="0"/>
              </a:rPr>
              <a:t>D</a:t>
            </a:r>
            <a:r>
              <a:rPr lang="en-US" dirty="0">
                <a:solidFill>
                  <a:schemeClr val="accent4"/>
                </a:solidFill>
                <a:latin typeface="Segoe UI"/>
                <a:ea typeface="MS PGothic"/>
                <a:cs typeface="Arial"/>
              </a:rPr>
              <a:t>, </a:t>
            </a:r>
            <a:r>
              <a:rPr lang="en-US" dirty="0">
                <a:solidFill>
                  <a:srgbClr val="0070C0"/>
                </a:solidFill>
                <a:latin typeface="Consolas" panose="020B0609020204030204" pitchFamily="49" charset="0"/>
                <a:ea typeface="MS PGothic"/>
                <a:cs typeface="Calibri" panose="020F0502020204030204" pitchFamily="34" charset="0"/>
              </a:rPr>
              <a:t>L</a:t>
            </a:r>
            <a:endParaRPr lang="en-US" dirty="0">
              <a:solidFill>
                <a:schemeClr val="accent4"/>
              </a:solidFill>
              <a:latin typeface="Segoe UI"/>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Finalized </a:t>
            </a:r>
            <a:r>
              <a:rPr lang="en-US" dirty="0" err="1"/>
              <a:t>Bitblender</a:t>
            </a:r>
            <a:r>
              <a:rPr lang="en-US" dirty="0"/>
              <a:t> Accelerator Template</a:t>
            </a:r>
          </a:p>
        </p:txBody>
      </p:sp>
      <p:pic>
        <p:nvPicPr>
          <p:cNvPr id="5" name="Picture 4">
            <a:extLst>
              <a:ext uri="{FF2B5EF4-FFF2-40B4-BE49-F238E27FC236}">
                <a16:creationId xmlns:a16="http://schemas.microsoft.com/office/drawing/2014/main" id="{C2884AF3-9DC3-42EA-A3D8-B61A09DB2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9" y="3202447"/>
            <a:ext cx="12192000" cy="3227837"/>
          </a:xfrm>
          <a:prstGeom prst="rect">
            <a:avLst/>
          </a:prstGeom>
        </p:spPr>
      </p:pic>
    </p:spTree>
    <p:custDataLst>
      <p:tags r:id="rId1"/>
    </p:custDataLst>
    <p:extLst>
      <p:ext uri="{BB962C8B-B14F-4D97-AF65-F5344CB8AC3E}">
        <p14:creationId xmlns:p14="http://schemas.microsoft.com/office/powerpoint/2010/main" val="1573035317"/>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480971" y="1187102"/>
            <a:ext cx="7790669" cy="5452195"/>
          </a:xfrm>
        </p:spPr>
        <p:txBody>
          <a:bodyPr/>
          <a:lstStyle/>
          <a:p>
            <a:pPr>
              <a:lnSpc>
                <a:spcPts val="3600"/>
              </a:lnSpc>
            </a:pPr>
            <a:r>
              <a:rPr lang="en-US" dirty="0">
                <a:latin typeface="Segoe UI"/>
                <a:ea typeface="MS PGothic"/>
              </a:rPr>
              <a:t>To support high configurability:</a:t>
            </a:r>
          </a:p>
          <a:p>
            <a:pPr lvl="1">
              <a:lnSpc>
                <a:spcPts val="3600"/>
              </a:lnSpc>
            </a:pPr>
            <a:r>
              <a:rPr lang="en-US" dirty="0">
                <a:solidFill>
                  <a:schemeClr val="accent4"/>
                </a:solidFill>
                <a:latin typeface="Segoe UI"/>
                <a:ea typeface="MS PGothic"/>
              </a:rPr>
              <a:t>HLS Code Generator</a:t>
            </a:r>
          </a:p>
          <a:p>
            <a:pPr lvl="1">
              <a:lnSpc>
                <a:spcPts val="3600"/>
              </a:lnSpc>
            </a:pPr>
            <a:r>
              <a:rPr lang="en-US" dirty="0">
                <a:solidFill>
                  <a:schemeClr val="tx1"/>
                </a:solidFill>
                <a:latin typeface="Segoe UI"/>
                <a:ea typeface="MS PGothic"/>
              </a:rPr>
              <a:t>Automated Design Explorer</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Automated Design Exploration</a:t>
            </a:r>
          </a:p>
        </p:txBody>
      </p:sp>
    </p:spTree>
    <p:custDataLst>
      <p:tags r:id="rId1"/>
    </p:custDataLst>
    <p:extLst>
      <p:ext uri="{BB962C8B-B14F-4D97-AF65-F5344CB8AC3E}">
        <p14:creationId xmlns:p14="http://schemas.microsoft.com/office/powerpoint/2010/main" val="2125081983"/>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9E473C-B310-4204-B9CB-7EE521AF523A}"/>
              </a:ext>
            </a:extLst>
          </p:cNvPr>
          <p:cNvSpPr/>
          <p:nvPr/>
        </p:nvSpPr>
        <p:spPr bwMode="auto">
          <a:xfrm>
            <a:off x="3384331" y="1032570"/>
            <a:ext cx="8725140" cy="5452195"/>
          </a:xfrm>
          <a:prstGeom prst="rect">
            <a:avLst/>
          </a:prstGeom>
          <a:solidFill>
            <a:srgbClr val="F0FF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228724" y="1187102"/>
            <a:ext cx="3176053" cy="5452195"/>
          </a:xfrm>
        </p:spPr>
        <p:txBody>
          <a:bodyPr/>
          <a:lstStyle/>
          <a:p>
            <a:pPr>
              <a:lnSpc>
                <a:spcPts val="3600"/>
              </a:lnSpc>
            </a:pPr>
            <a:r>
              <a:rPr lang="en-US" dirty="0">
                <a:latin typeface="Segoe UI"/>
                <a:ea typeface="MS PGothic"/>
              </a:rPr>
              <a:t>User specifies target FPGA and Bloom filter algorithmic parameters</a:t>
            </a:r>
          </a:p>
          <a:p>
            <a:pPr>
              <a:lnSpc>
                <a:spcPts val="3600"/>
              </a:lnSpc>
            </a:pPr>
            <a:r>
              <a:rPr lang="en-US" dirty="0">
                <a:latin typeface="Segoe UI"/>
                <a:ea typeface="MS PGothic"/>
              </a:rPr>
              <a:t>Automatically predict </a:t>
            </a:r>
            <a:r>
              <a:rPr lang="en-US" dirty="0">
                <a:solidFill>
                  <a:schemeClr val="tx1"/>
                </a:solidFill>
                <a:latin typeface="Segoe UI"/>
                <a:ea typeface="MS PGothic"/>
              </a:rPr>
              <a:t>&amp; generate the optimal </a:t>
            </a:r>
            <a:r>
              <a:rPr lang="en-US" dirty="0" err="1">
                <a:solidFill>
                  <a:schemeClr val="tx1"/>
                </a:solidFill>
                <a:latin typeface="Segoe UI"/>
                <a:ea typeface="MS PGothic"/>
              </a:rPr>
              <a:t>BitBlender</a:t>
            </a:r>
            <a:r>
              <a:rPr lang="en-US" dirty="0">
                <a:solidFill>
                  <a:schemeClr val="tx1"/>
                </a:solidFill>
                <a:latin typeface="Segoe UI"/>
                <a:ea typeface="MS PGothic"/>
              </a:rPr>
              <a:t> design</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Automated Design Exploration</a:t>
            </a:r>
          </a:p>
        </p:txBody>
      </p:sp>
      <p:grpSp>
        <p:nvGrpSpPr>
          <p:cNvPr id="22" name="Group 21">
            <a:extLst>
              <a:ext uri="{FF2B5EF4-FFF2-40B4-BE49-F238E27FC236}">
                <a16:creationId xmlns:a16="http://schemas.microsoft.com/office/drawing/2014/main" id="{446C1BA5-4133-4E06-8012-4CD1663A6964}"/>
              </a:ext>
            </a:extLst>
          </p:cNvPr>
          <p:cNvGrpSpPr/>
          <p:nvPr/>
        </p:nvGrpSpPr>
        <p:grpSpPr>
          <a:xfrm>
            <a:off x="3568650" y="1098458"/>
            <a:ext cx="5244083" cy="1414061"/>
            <a:chOff x="2200208" y="1336887"/>
            <a:chExt cx="5244083" cy="1414061"/>
          </a:xfrm>
        </p:grpSpPr>
        <p:sp>
          <p:nvSpPr>
            <p:cNvPr id="8" name="Flowchart: Manual Input 7">
              <a:extLst>
                <a:ext uri="{FF2B5EF4-FFF2-40B4-BE49-F238E27FC236}">
                  <a16:creationId xmlns:a16="http://schemas.microsoft.com/office/drawing/2014/main" id="{F7C50CE6-536C-4499-B335-51A173FF7253}"/>
                </a:ext>
              </a:extLst>
            </p:cNvPr>
            <p:cNvSpPr/>
            <p:nvPr/>
          </p:nvSpPr>
          <p:spPr bwMode="auto">
            <a:xfrm>
              <a:off x="2426235" y="1694851"/>
              <a:ext cx="2490010" cy="930015"/>
            </a:xfrm>
            <a:prstGeom prst="flowChartManualInpu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FPGA Platform Info</a:t>
              </a:r>
              <a:br>
                <a:rPr kumimoji="0" lang="en-US" sz="18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br>
              <a:r>
                <a:rPr kumimoji="0" 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Resource Capacity</a:t>
              </a:r>
            </a:p>
          </p:txBody>
        </p:sp>
        <p:sp>
          <p:nvSpPr>
            <p:cNvPr id="9" name="Flowchart: Manual Input 8">
              <a:extLst>
                <a:ext uri="{FF2B5EF4-FFF2-40B4-BE49-F238E27FC236}">
                  <a16:creationId xmlns:a16="http://schemas.microsoft.com/office/drawing/2014/main" id="{5C4505A1-3C71-4C71-9029-5318470A2162}"/>
                </a:ext>
              </a:extLst>
            </p:cNvPr>
            <p:cNvSpPr/>
            <p:nvPr/>
          </p:nvSpPr>
          <p:spPr bwMode="auto">
            <a:xfrm>
              <a:off x="5013433" y="1706255"/>
              <a:ext cx="2334040" cy="930015"/>
            </a:xfrm>
            <a:prstGeom prst="flowChartManualInpu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Algo. Parameters</a:t>
              </a:r>
              <a:br>
                <a:rPr lang="en-US" sz="1800" b="0" dirty="0">
                  <a:latin typeface="Helvetica" panose="020B0604020202020204" pitchFamily="34" charset="0"/>
                  <a:cs typeface="Helvetica" panose="020B0604020202020204" pitchFamily="34" charset="0"/>
                </a:rPr>
              </a:br>
              <a:r>
                <a:rPr lang="en-US" sz="1800" dirty="0">
                  <a:solidFill>
                    <a:srgbClr val="0070C0"/>
                  </a:solidFill>
                  <a:latin typeface="Helvetica" panose="020B0604020202020204" pitchFamily="34" charset="0"/>
                  <a:cs typeface="Helvetica" panose="020B0604020202020204" pitchFamily="34" charset="0"/>
                </a:rPr>
                <a:t>I</a:t>
              </a:r>
              <a:r>
                <a:rPr lang="en-US" sz="1800" b="0" dirty="0">
                  <a:latin typeface="Helvetica" panose="020B0604020202020204" pitchFamily="34" charset="0"/>
                  <a:cs typeface="Helvetica" panose="020B0604020202020204" pitchFamily="34" charset="0"/>
                </a:rPr>
                <a:t>, </a:t>
              </a:r>
              <a:r>
                <a:rPr lang="en-US" sz="1800" dirty="0" err="1">
                  <a:solidFill>
                    <a:srgbClr val="0070C0"/>
                  </a:solidFill>
                  <a:latin typeface="Helvetica" panose="020B0604020202020204" pitchFamily="34" charset="0"/>
                  <a:cs typeface="Helvetica" panose="020B0604020202020204" pitchFamily="34" charset="0"/>
                </a:rPr>
                <a:t>fp</a:t>
              </a:r>
              <a:r>
                <a:rPr lang="en-US" sz="1800" b="0" dirty="0">
                  <a:latin typeface="Helvetica" panose="020B0604020202020204" pitchFamily="34" charset="0"/>
                  <a:cs typeface="Helvetica" panose="020B0604020202020204" pitchFamily="34" charset="0"/>
                </a:rPr>
                <a:t>, (optional: </a:t>
              </a:r>
              <a:r>
                <a:rPr lang="en-US" sz="1800" dirty="0">
                  <a:solidFill>
                    <a:srgbClr val="0070C0"/>
                  </a:solidFill>
                  <a:latin typeface="Helvetica" panose="020B0604020202020204" pitchFamily="34" charset="0"/>
                  <a:cs typeface="Helvetica" panose="020B0604020202020204" pitchFamily="34" charset="0"/>
                </a:rPr>
                <a:t>L</a:t>
              </a:r>
              <a:r>
                <a:rPr lang="en-US" sz="1800" b="0" dirty="0">
                  <a:latin typeface="Helvetica" panose="020B0604020202020204" pitchFamily="34" charset="0"/>
                  <a:cs typeface="Helvetica" panose="020B0604020202020204" pitchFamily="34" charset="0"/>
                </a:rPr>
                <a:t>)</a:t>
              </a:r>
              <a:endParaRPr kumimoji="0" lang="en-US" sz="18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6DD5A25B-5E05-4142-907A-B2755FACAED9}"/>
                </a:ext>
              </a:extLst>
            </p:cNvPr>
            <p:cNvGrpSpPr/>
            <p:nvPr/>
          </p:nvGrpSpPr>
          <p:grpSpPr>
            <a:xfrm>
              <a:off x="2200208" y="1336887"/>
              <a:ext cx="5244083" cy="1414061"/>
              <a:chOff x="6096000" y="2530947"/>
              <a:chExt cx="4624110" cy="1231745"/>
            </a:xfrm>
          </p:grpSpPr>
          <p:sp>
            <p:nvSpPr>
              <p:cNvPr id="10" name="Rectangle 9">
                <a:extLst>
                  <a:ext uri="{FF2B5EF4-FFF2-40B4-BE49-F238E27FC236}">
                    <a16:creationId xmlns:a16="http://schemas.microsoft.com/office/drawing/2014/main" id="{2C64C228-B378-4012-BD81-9B0E3588F6CD}"/>
                  </a:ext>
                </a:extLst>
              </p:cNvPr>
              <p:cNvSpPr/>
              <p:nvPr/>
            </p:nvSpPr>
            <p:spPr bwMode="auto">
              <a:xfrm>
                <a:off x="6096000" y="2538983"/>
                <a:ext cx="4624110" cy="1223709"/>
              </a:xfrm>
              <a:prstGeom prst="rect">
                <a:avLst/>
              </a:pr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11" name="TextBox 10">
                <a:extLst>
                  <a:ext uri="{FF2B5EF4-FFF2-40B4-BE49-F238E27FC236}">
                    <a16:creationId xmlns:a16="http://schemas.microsoft.com/office/drawing/2014/main" id="{F7FD6197-AF36-4692-A64E-84EE315F9BFF}"/>
                  </a:ext>
                </a:extLst>
              </p:cNvPr>
              <p:cNvSpPr txBox="1"/>
              <p:nvPr/>
            </p:nvSpPr>
            <p:spPr>
              <a:xfrm>
                <a:off x="6096000" y="2530947"/>
                <a:ext cx="1925506" cy="350163"/>
              </a:xfrm>
              <a:prstGeom prst="rect">
                <a:avLst/>
              </a:prstGeom>
              <a:noFill/>
            </p:spPr>
            <p:txBody>
              <a:bodyPr wrap="square" rtlCol="0">
                <a:spAutoFit/>
              </a:bodyPr>
              <a:lstStyle/>
              <a:p>
                <a:r>
                  <a:rPr lang="en-US" sz="2000" dirty="0">
                    <a:solidFill>
                      <a:srgbClr val="7030A0"/>
                    </a:solidFill>
                    <a:latin typeface="Segoe UI" panose="020B0502040204020203" pitchFamily="34" charset="0"/>
                    <a:cs typeface="Segoe UI" panose="020B0502040204020203" pitchFamily="34" charset="0"/>
                  </a:rPr>
                  <a:t>USER INPUT:</a:t>
                </a:r>
              </a:p>
            </p:txBody>
          </p:sp>
        </p:grpSp>
      </p:grpSp>
      <p:sp>
        <p:nvSpPr>
          <p:cNvPr id="12" name="Rectangle 11">
            <a:extLst>
              <a:ext uri="{FF2B5EF4-FFF2-40B4-BE49-F238E27FC236}">
                <a16:creationId xmlns:a16="http://schemas.microsoft.com/office/drawing/2014/main" id="{B5FA58D8-9B82-4166-9C5C-39F02E8A39B8}"/>
              </a:ext>
            </a:extLst>
          </p:cNvPr>
          <p:cNvSpPr/>
          <p:nvPr/>
        </p:nvSpPr>
        <p:spPr bwMode="auto">
          <a:xfrm>
            <a:off x="4473916" y="2691881"/>
            <a:ext cx="1734208" cy="961738"/>
          </a:xfrm>
          <a:prstGeom prst="rect">
            <a:avLst/>
          </a:prstGeom>
          <a:gradFill>
            <a:gsLst>
              <a:gs pos="100000">
                <a:srgbClr val="FFFFFF"/>
              </a:gs>
              <a:gs pos="0">
                <a:srgbClr val="DAE8FC"/>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9050" cap="flat" cmpd="sng" algn="ctr">
            <a:solidFill>
              <a:srgbClr val="6C8EB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err="1">
                <a:ln>
                  <a:noFill/>
                </a:ln>
                <a:solidFill>
                  <a:schemeClr val="tx1"/>
                </a:solidFill>
                <a:effectLst/>
                <a:latin typeface="Helvetica" panose="020B0604020202020204" pitchFamily="34" charset="0"/>
                <a:cs typeface="Helvetica" panose="020B0604020202020204" pitchFamily="34" charset="0"/>
              </a:rPr>
              <a:t>BitBlender</a:t>
            </a: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 Configuration Calculator</a:t>
            </a:r>
          </a:p>
        </p:txBody>
      </p:sp>
      <p:sp>
        <p:nvSpPr>
          <p:cNvPr id="13" name="Rectangle 12">
            <a:extLst>
              <a:ext uri="{FF2B5EF4-FFF2-40B4-BE49-F238E27FC236}">
                <a16:creationId xmlns:a16="http://schemas.microsoft.com/office/drawing/2014/main" id="{A21E7F74-65A4-4A95-BECD-024539306B70}"/>
              </a:ext>
            </a:extLst>
          </p:cNvPr>
          <p:cNvSpPr/>
          <p:nvPr/>
        </p:nvSpPr>
        <p:spPr bwMode="auto">
          <a:xfrm>
            <a:off x="4560365" y="5418401"/>
            <a:ext cx="1467005" cy="770697"/>
          </a:xfrm>
          <a:prstGeom prst="rect">
            <a:avLst/>
          </a:prstGeom>
          <a:gradFill>
            <a:gsLst>
              <a:gs pos="100000">
                <a:srgbClr val="FFFFFF"/>
              </a:gs>
              <a:gs pos="0">
                <a:srgbClr val="DAE8FC"/>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9050" cap="flat" cmpd="sng" algn="ctr">
            <a:solidFill>
              <a:srgbClr val="6C8EB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Code Generator</a:t>
            </a:r>
          </a:p>
        </p:txBody>
      </p:sp>
      <p:sp>
        <p:nvSpPr>
          <p:cNvPr id="14" name="Rectangle 13">
            <a:extLst>
              <a:ext uri="{FF2B5EF4-FFF2-40B4-BE49-F238E27FC236}">
                <a16:creationId xmlns:a16="http://schemas.microsoft.com/office/drawing/2014/main" id="{B5488354-58C9-4984-83AB-CE638C870419}"/>
              </a:ext>
            </a:extLst>
          </p:cNvPr>
          <p:cNvSpPr/>
          <p:nvPr/>
        </p:nvSpPr>
        <p:spPr bwMode="auto">
          <a:xfrm>
            <a:off x="6572215" y="4102919"/>
            <a:ext cx="1677161" cy="865751"/>
          </a:xfrm>
          <a:prstGeom prst="rect">
            <a:avLst/>
          </a:prstGeom>
          <a:gradFill>
            <a:gsLst>
              <a:gs pos="100000">
                <a:srgbClr val="FFFFFF"/>
              </a:gs>
              <a:gs pos="0">
                <a:srgbClr val="DAE8FC"/>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9050" cap="flat" cmpd="sng" algn="ctr">
            <a:solidFill>
              <a:srgbClr val="6C8EB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Performance Estimator</a:t>
            </a:r>
          </a:p>
        </p:txBody>
      </p:sp>
      <p:sp>
        <p:nvSpPr>
          <p:cNvPr id="15" name="Scroll: Vertical 14">
            <a:extLst>
              <a:ext uri="{FF2B5EF4-FFF2-40B4-BE49-F238E27FC236}">
                <a16:creationId xmlns:a16="http://schemas.microsoft.com/office/drawing/2014/main" id="{9BE6A74A-9A14-45AB-B694-6AFC387DACE7}"/>
              </a:ext>
            </a:extLst>
          </p:cNvPr>
          <p:cNvSpPr/>
          <p:nvPr/>
        </p:nvSpPr>
        <p:spPr bwMode="auto">
          <a:xfrm>
            <a:off x="3920266" y="3942603"/>
            <a:ext cx="1600635" cy="1112078"/>
          </a:xfrm>
          <a:prstGeom prst="verticalScroll">
            <a:avLst>
              <a:gd name="adj" fmla="val 4828"/>
            </a:avLst>
          </a:prstGeom>
          <a:gradFill>
            <a:gsLst>
              <a:gs pos="100000">
                <a:srgbClr val="FFFFFF"/>
              </a:gs>
              <a:gs pos="0">
                <a:srgbClr val="DAE8FC"/>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err="1">
                <a:ln>
                  <a:noFill/>
                </a:ln>
                <a:solidFill>
                  <a:schemeClr val="tx1"/>
                </a:solidFill>
                <a:effectLst/>
                <a:latin typeface="Helvetica" panose="020B0604020202020204" pitchFamily="34" charset="0"/>
                <a:cs typeface="Helvetica" panose="020B0604020202020204" pitchFamily="34" charset="0"/>
              </a:rPr>
              <a:t>BitBlender</a:t>
            </a: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 Template</a:t>
            </a:r>
          </a:p>
        </p:txBody>
      </p:sp>
      <p:sp>
        <p:nvSpPr>
          <p:cNvPr id="16" name="Scroll: Vertical 15">
            <a:extLst>
              <a:ext uri="{FF2B5EF4-FFF2-40B4-BE49-F238E27FC236}">
                <a16:creationId xmlns:a16="http://schemas.microsoft.com/office/drawing/2014/main" id="{16738A14-9E5D-4166-8D06-1A5A2D264CA5}"/>
              </a:ext>
            </a:extLst>
          </p:cNvPr>
          <p:cNvSpPr/>
          <p:nvPr/>
        </p:nvSpPr>
        <p:spPr bwMode="auto">
          <a:xfrm>
            <a:off x="6354409" y="5249146"/>
            <a:ext cx="1764659" cy="1112078"/>
          </a:xfrm>
          <a:prstGeom prst="verticalScroll">
            <a:avLst>
              <a:gd name="adj" fmla="val 5477"/>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err="1">
                <a:ln>
                  <a:noFill/>
                </a:ln>
                <a:solidFill>
                  <a:schemeClr val="tx1"/>
                </a:solidFill>
                <a:effectLst/>
                <a:latin typeface="Helvetica" panose="020B0604020202020204" pitchFamily="34" charset="0"/>
                <a:cs typeface="Helvetica" panose="020B0604020202020204" pitchFamily="34" charset="0"/>
              </a:rPr>
              <a:t>BitBlender</a:t>
            </a: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 TAPA-HLS</a:t>
            </a:r>
            <a:r>
              <a:rPr kumimoji="0" lang="en-US" sz="2000" b="0" i="0" u="none" strike="noStrike" cap="none" normalizeH="0" dirty="0">
                <a:ln>
                  <a:noFill/>
                </a:ln>
                <a:solidFill>
                  <a:schemeClr val="tx1"/>
                </a:solidFill>
                <a:effectLst/>
                <a:latin typeface="Helvetica" panose="020B0604020202020204" pitchFamily="34" charset="0"/>
                <a:cs typeface="Helvetica" panose="020B0604020202020204" pitchFamily="34" charset="0"/>
              </a:rPr>
              <a:t> Code</a:t>
            </a:r>
            <a:endPar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grpSp>
        <p:nvGrpSpPr>
          <p:cNvPr id="27" name="Group 26">
            <a:extLst>
              <a:ext uri="{FF2B5EF4-FFF2-40B4-BE49-F238E27FC236}">
                <a16:creationId xmlns:a16="http://schemas.microsoft.com/office/drawing/2014/main" id="{21106761-FA31-43B4-8E26-C22006D60CDB}"/>
              </a:ext>
            </a:extLst>
          </p:cNvPr>
          <p:cNvGrpSpPr/>
          <p:nvPr/>
        </p:nvGrpSpPr>
        <p:grpSpPr>
          <a:xfrm>
            <a:off x="10136693" y="2492392"/>
            <a:ext cx="1467005" cy="1380873"/>
            <a:chOff x="9423699" y="3567645"/>
            <a:chExt cx="1467005" cy="1380873"/>
          </a:xfrm>
        </p:grpSpPr>
        <p:sp>
          <p:nvSpPr>
            <p:cNvPr id="23" name="Diamond 22">
              <a:extLst>
                <a:ext uri="{FF2B5EF4-FFF2-40B4-BE49-F238E27FC236}">
                  <a16:creationId xmlns:a16="http://schemas.microsoft.com/office/drawing/2014/main" id="{FEA31457-41CF-4364-8095-AFE9B41C2F04}"/>
                </a:ext>
              </a:extLst>
            </p:cNvPr>
            <p:cNvSpPr/>
            <p:nvPr/>
          </p:nvSpPr>
          <p:spPr bwMode="auto">
            <a:xfrm>
              <a:off x="9423699" y="3567645"/>
              <a:ext cx="1467005" cy="1380873"/>
            </a:xfrm>
            <a:prstGeom prst="diamond">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ED42469D-589A-4BD6-8BBC-D62655FC5323}"/>
                </a:ext>
              </a:extLst>
            </p:cNvPr>
            <p:cNvSpPr txBox="1"/>
            <p:nvPr/>
          </p:nvSpPr>
          <p:spPr>
            <a:xfrm>
              <a:off x="9526319" y="3843795"/>
              <a:ext cx="1261764" cy="707886"/>
            </a:xfrm>
            <a:prstGeom prst="rect">
              <a:avLst/>
            </a:prstGeom>
            <a:noFill/>
          </p:spPr>
          <p:txBody>
            <a:bodyPr wrap="square" rtlCol="0" anchor="ctr">
              <a:spAutoFit/>
            </a:bodyPr>
            <a:lstStyle/>
            <a:p>
              <a:pPr algn="ctr"/>
              <a:r>
                <a:rPr lang="en-US" sz="2000" dirty="0">
                  <a:solidFill>
                    <a:schemeClr val="accent4"/>
                  </a:solidFill>
                  <a:latin typeface="Segoe UI" panose="020B0502040204020203" pitchFamily="34" charset="0"/>
                  <a:cs typeface="Segoe UI" panose="020B0502040204020203" pitchFamily="34" charset="0"/>
                </a:rPr>
                <a:t>Build</a:t>
              </a:r>
              <a:br>
                <a:rPr lang="en-US" sz="2000" dirty="0">
                  <a:solidFill>
                    <a:schemeClr val="accent4"/>
                  </a:solidFill>
                  <a:latin typeface="Segoe UI" panose="020B0502040204020203" pitchFamily="34" charset="0"/>
                  <a:cs typeface="Segoe UI" panose="020B0502040204020203" pitchFamily="34" charset="0"/>
                </a:rPr>
              </a:br>
              <a:r>
                <a:rPr lang="en-US" sz="2000" dirty="0">
                  <a:solidFill>
                    <a:schemeClr val="accent4"/>
                  </a:solidFill>
                  <a:latin typeface="Segoe UI" panose="020B0502040204020203" pitchFamily="34" charset="0"/>
                  <a:cs typeface="Segoe UI" panose="020B0502040204020203" pitchFamily="34" charset="0"/>
                </a:rPr>
                <a:t>Success?</a:t>
              </a:r>
            </a:p>
          </p:txBody>
        </p:sp>
      </p:grpSp>
      <p:grpSp>
        <p:nvGrpSpPr>
          <p:cNvPr id="32" name="Group 31">
            <a:extLst>
              <a:ext uri="{FF2B5EF4-FFF2-40B4-BE49-F238E27FC236}">
                <a16:creationId xmlns:a16="http://schemas.microsoft.com/office/drawing/2014/main" id="{ADE98705-5B0C-4AA1-A8C9-78DE3364F562}"/>
              </a:ext>
            </a:extLst>
          </p:cNvPr>
          <p:cNvGrpSpPr/>
          <p:nvPr/>
        </p:nvGrpSpPr>
        <p:grpSpPr>
          <a:xfrm>
            <a:off x="6745972" y="2634985"/>
            <a:ext cx="1503404" cy="1238280"/>
            <a:chOff x="5571543" y="2980800"/>
            <a:chExt cx="1503404" cy="1238280"/>
          </a:xfrm>
        </p:grpSpPr>
        <p:sp>
          <p:nvSpPr>
            <p:cNvPr id="30" name="Wave 29">
              <a:extLst>
                <a:ext uri="{FF2B5EF4-FFF2-40B4-BE49-F238E27FC236}">
                  <a16:creationId xmlns:a16="http://schemas.microsoft.com/office/drawing/2014/main" id="{C7E8A316-146F-434B-9EAE-EA056CCD11CE}"/>
                </a:ext>
              </a:extLst>
            </p:cNvPr>
            <p:cNvSpPr/>
            <p:nvPr/>
          </p:nvSpPr>
          <p:spPr bwMode="auto">
            <a:xfrm>
              <a:off x="5571543" y="2980800"/>
              <a:ext cx="1420541" cy="1112078"/>
            </a:xfrm>
            <a:prstGeom prst="wave">
              <a:avLst>
                <a:gd name="adj1" fmla="val 4033"/>
                <a:gd name="adj2" fmla="val 0"/>
              </a:avLst>
            </a:prstGeom>
            <a:solidFill>
              <a:srgbClr val="FFFF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sp>
          <p:nvSpPr>
            <p:cNvPr id="29" name="Wave 28">
              <a:extLst>
                <a:ext uri="{FF2B5EF4-FFF2-40B4-BE49-F238E27FC236}">
                  <a16:creationId xmlns:a16="http://schemas.microsoft.com/office/drawing/2014/main" id="{D5106F3B-C4B2-4337-B4B5-BAA4E2BA4DFA}"/>
                </a:ext>
              </a:extLst>
            </p:cNvPr>
            <p:cNvSpPr/>
            <p:nvPr/>
          </p:nvSpPr>
          <p:spPr bwMode="auto">
            <a:xfrm>
              <a:off x="5607500" y="3043553"/>
              <a:ext cx="1420541" cy="1112078"/>
            </a:xfrm>
            <a:prstGeom prst="wave">
              <a:avLst>
                <a:gd name="adj1" fmla="val 4033"/>
                <a:gd name="adj2" fmla="val 0"/>
              </a:avLst>
            </a:prstGeom>
            <a:solidFill>
              <a:srgbClr val="FFFF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sp>
          <p:nvSpPr>
            <p:cNvPr id="28" name="Wave 27">
              <a:extLst>
                <a:ext uri="{FF2B5EF4-FFF2-40B4-BE49-F238E27FC236}">
                  <a16:creationId xmlns:a16="http://schemas.microsoft.com/office/drawing/2014/main" id="{BAFB1C5A-E8CD-4ED6-B3E0-B3B051C7B975}"/>
                </a:ext>
              </a:extLst>
            </p:cNvPr>
            <p:cNvSpPr/>
            <p:nvPr/>
          </p:nvSpPr>
          <p:spPr bwMode="auto">
            <a:xfrm>
              <a:off x="5654406" y="3107002"/>
              <a:ext cx="1420541" cy="1112078"/>
            </a:xfrm>
            <a:prstGeom prst="wave">
              <a:avLst>
                <a:gd name="adj1" fmla="val 4033"/>
                <a:gd name="adj2" fmla="val 0"/>
              </a:avLst>
            </a:prstGeom>
            <a:solidFill>
              <a:srgbClr val="FFFF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Proposed </a:t>
              </a:r>
              <a:r>
                <a:rPr kumimoji="0" lang="en-US" sz="2000" b="0" i="0" u="none" strike="noStrike" cap="none" normalizeH="0" baseline="0" dirty="0" err="1">
                  <a:ln>
                    <a:noFill/>
                  </a:ln>
                  <a:solidFill>
                    <a:schemeClr val="tx1"/>
                  </a:solidFill>
                  <a:effectLst/>
                  <a:latin typeface="Helvetica" panose="020B0604020202020204" pitchFamily="34" charset="0"/>
                  <a:cs typeface="Helvetica" panose="020B0604020202020204" pitchFamily="34" charset="0"/>
                </a:rPr>
                <a:t>BitBlender</a:t>
              </a: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 </a:t>
              </a:r>
              <a:r>
                <a:rPr kumimoji="0" lang="en-US" sz="2000" b="0" i="0" u="none" strike="noStrike" cap="none" normalizeH="0" baseline="0" dirty="0">
                  <a:ln>
                    <a:noFill/>
                  </a:ln>
                  <a:solidFill>
                    <a:srgbClr val="0070C0"/>
                  </a:solidFill>
                  <a:effectLst/>
                  <a:latin typeface="Consolas" panose="020B0609020204030204" pitchFamily="49" charset="0"/>
                  <a:cs typeface="Helvetica" panose="020B0604020202020204" pitchFamily="34" charset="0"/>
                </a:rPr>
                <a:t>H</a:t>
              </a: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r>
                <a:rPr kumimoji="0" lang="en-US" sz="2000" b="0" i="0" u="none" strike="noStrike" cap="none" normalizeH="0" baseline="0" dirty="0">
                  <a:ln>
                    <a:noFill/>
                  </a:ln>
                  <a:solidFill>
                    <a:srgbClr val="0070C0"/>
                  </a:solidFill>
                  <a:effectLst/>
                  <a:latin typeface="Consolas" panose="020B0609020204030204" pitchFamily="49" charset="0"/>
                  <a:cs typeface="Helvetica" panose="020B0604020202020204" pitchFamily="34" charset="0"/>
                </a:rPr>
                <a:t>P</a:t>
              </a: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r>
                <a:rPr kumimoji="0" lang="en-US" sz="2000" b="0" i="0" u="none" strike="noStrike" cap="none" normalizeH="0" baseline="0" dirty="0">
                  <a:ln>
                    <a:noFill/>
                  </a:ln>
                  <a:solidFill>
                    <a:srgbClr val="0070C0"/>
                  </a:solidFill>
                  <a:effectLst/>
                  <a:latin typeface="Consolas" panose="020B0609020204030204" pitchFamily="49" charset="0"/>
                  <a:cs typeface="Helvetica" panose="020B0604020202020204" pitchFamily="34" charset="0"/>
                </a:rPr>
                <a:t>S</a:t>
              </a: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r>
                <a:rPr kumimoji="0" lang="en-US" sz="2000" b="0" i="0" u="none" strike="noStrike" cap="none" normalizeH="0" baseline="0" dirty="0">
                  <a:ln>
                    <a:noFill/>
                  </a:ln>
                  <a:solidFill>
                    <a:srgbClr val="0070C0"/>
                  </a:solidFill>
                  <a:effectLst/>
                  <a:latin typeface="Consolas" panose="020B0609020204030204" pitchFamily="49" charset="0"/>
                  <a:cs typeface="Helvetica" panose="020B0604020202020204" pitchFamily="34" charset="0"/>
                </a:rPr>
                <a:t>D</a:t>
              </a: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a:t>
              </a:r>
              <a:r>
                <a:rPr kumimoji="0" lang="en-US" sz="2000" b="0" i="0" u="none" strike="noStrike" cap="none" normalizeH="0" baseline="0" dirty="0">
                  <a:ln>
                    <a:noFill/>
                  </a:ln>
                  <a:solidFill>
                    <a:srgbClr val="0070C0"/>
                  </a:solidFill>
                  <a:effectLst/>
                  <a:latin typeface="Consolas" panose="020B0609020204030204" pitchFamily="49" charset="0"/>
                  <a:cs typeface="Helvetica" panose="020B0604020202020204" pitchFamily="34" charset="0"/>
                </a:rPr>
                <a:t>L</a:t>
              </a:r>
            </a:p>
          </p:txBody>
        </p:sp>
      </p:grpSp>
      <p:sp>
        <p:nvSpPr>
          <p:cNvPr id="34" name="Rectangle 33">
            <a:extLst>
              <a:ext uri="{FF2B5EF4-FFF2-40B4-BE49-F238E27FC236}">
                <a16:creationId xmlns:a16="http://schemas.microsoft.com/office/drawing/2014/main" id="{3397077C-789E-404F-BFAD-28BD2C72EA81}"/>
              </a:ext>
            </a:extLst>
          </p:cNvPr>
          <p:cNvSpPr/>
          <p:nvPr/>
        </p:nvSpPr>
        <p:spPr bwMode="auto">
          <a:xfrm>
            <a:off x="8374512" y="5413517"/>
            <a:ext cx="1648555" cy="770697"/>
          </a:xfrm>
          <a:prstGeom prst="rect">
            <a:avLst/>
          </a:prstGeom>
          <a:solidFill>
            <a:srgbClr val="FFCCE6"/>
          </a:solidFill>
          <a:ln w="19050" cap="flat" cmpd="sng" algn="ctr">
            <a:solidFill>
              <a:srgbClr val="B8545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TAPA</a:t>
            </a:r>
            <a:b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b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[TRETS’24]</a:t>
            </a:r>
          </a:p>
        </p:txBody>
      </p:sp>
      <p:grpSp>
        <p:nvGrpSpPr>
          <p:cNvPr id="38" name="Group 37">
            <a:extLst>
              <a:ext uri="{FF2B5EF4-FFF2-40B4-BE49-F238E27FC236}">
                <a16:creationId xmlns:a16="http://schemas.microsoft.com/office/drawing/2014/main" id="{6B995971-5D28-43F7-A284-94CFFCF608D9}"/>
              </a:ext>
            </a:extLst>
          </p:cNvPr>
          <p:cNvGrpSpPr/>
          <p:nvPr/>
        </p:nvGrpSpPr>
        <p:grpSpPr>
          <a:xfrm>
            <a:off x="9720917" y="1106354"/>
            <a:ext cx="2343150" cy="1104105"/>
            <a:chOff x="7729539" y="2750947"/>
            <a:chExt cx="2343150" cy="1104105"/>
          </a:xfrm>
        </p:grpSpPr>
        <p:sp>
          <p:nvSpPr>
            <p:cNvPr id="37" name="Rectangle 36">
              <a:extLst>
                <a:ext uri="{FF2B5EF4-FFF2-40B4-BE49-F238E27FC236}">
                  <a16:creationId xmlns:a16="http://schemas.microsoft.com/office/drawing/2014/main" id="{6D48C27C-3C05-433E-B32B-C744F0E4431B}"/>
                </a:ext>
              </a:extLst>
            </p:cNvPr>
            <p:cNvSpPr/>
            <p:nvPr/>
          </p:nvSpPr>
          <p:spPr bwMode="auto">
            <a:xfrm>
              <a:off x="7729539" y="2750947"/>
              <a:ext cx="2343150" cy="1104105"/>
            </a:xfrm>
            <a:prstGeom prst="rect">
              <a:avLst/>
            </a:prstGeom>
            <a:solidFill>
              <a:srgbClr val="CCFFFF"/>
            </a:solidFill>
            <a:ln w="19050" cap="flat" cmpd="sng" algn="ctr">
              <a:solidFill>
                <a:srgbClr val="2D7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LEGEND</a:t>
              </a:r>
            </a:p>
          </p:txBody>
        </p:sp>
        <p:sp>
          <p:nvSpPr>
            <p:cNvPr id="35" name="Rectangle 34">
              <a:extLst>
                <a:ext uri="{FF2B5EF4-FFF2-40B4-BE49-F238E27FC236}">
                  <a16:creationId xmlns:a16="http://schemas.microsoft.com/office/drawing/2014/main" id="{7212BCD5-34E7-4F6E-AB6E-214742D95B48}"/>
                </a:ext>
              </a:extLst>
            </p:cNvPr>
            <p:cNvSpPr/>
            <p:nvPr/>
          </p:nvSpPr>
          <p:spPr bwMode="auto">
            <a:xfrm>
              <a:off x="8935141" y="3141259"/>
              <a:ext cx="1085014" cy="673100"/>
            </a:xfrm>
            <a:prstGeom prst="rect">
              <a:avLst/>
            </a:prstGeom>
            <a:solidFill>
              <a:srgbClr val="FFCCE6"/>
            </a:solidFill>
            <a:ln w="19050" cap="flat" cmpd="sng" algn="ctr">
              <a:solidFill>
                <a:srgbClr val="B8545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Existing</a:t>
              </a:r>
              <a:b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b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Tools</a:t>
              </a:r>
            </a:p>
          </p:txBody>
        </p:sp>
        <p:sp>
          <p:nvSpPr>
            <p:cNvPr id="36" name="Rectangle 35">
              <a:extLst>
                <a:ext uri="{FF2B5EF4-FFF2-40B4-BE49-F238E27FC236}">
                  <a16:creationId xmlns:a16="http://schemas.microsoft.com/office/drawing/2014/main" id="{BBB2441A-283B-4F3F-9C32-F761008444A4}"/>
                </a:ext>
              </a:extLst>
            </p:cNvPr>
            <p:cNvSpPr/>
            <p:nvPr/>
          </p:nvSpPr>
          <p:spPr bwMode="auto">
            <a:xfrm>
              <a:off x="7767264" y="3146755"/>
              <a:ext cx="1085014" cy="673099"/>
            </a:xfrm>
            <a:prstGeom prst="rect">
              <a:avLst/>
            </a:prstGeom>
            <a:gradFill>
              <a:gsLst>
                <a:gs pos="100000">
                  <a:srgbClr val="FFFFFF"/>
                </a:gs>
                <a:gs pos="0">
                  <a:srgbClr val="DAE8FC"/>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9050" cap="flat" cmpd="sng" algn="ctr">
              <a:solidFill>
                <a:srgbClr val="6C8EB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Our</a:t>
              </a:r>
              <a:b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b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Tools</a:t>
              </a:r>
            </a:p>
          </p:txBody>
        </p:sp>
      </p:grpSp>
      <p:sp>
        <p:nvSpPr>
          <p:cNvPr id="39" name="Rectangle 38">
            <a:extLst>
              <a:ext uri="{FF2B5EF4-FFF2-40B4-BE49-F238E27FC236}">
                <a16:creationId xmlns:a16="http://schemas.microsoft.com/office/drawing/2014/main" id="{610CF4EE-2197-4F63-B5E9-B510E6251189}"/>
              </a:ext>
            </a:extLst>
          </p:cNvPr>
          <p:cNvSpPr/>
          <p:nvPr/>
        </p:nvSpPr>
        <p:spPr bwMode="auto">
          <a:xfrm>
            <a:off x="8925754" y="4197973"/>
            <a:ext cx="1001472" cy="770697"/>
          </a:xfrm>
          <a:prstGeom prst="rect">
            <a:avLst/>
          </a:prstGeom>
          <a:solidFill>
            <a:srgbClr val="FFCCE6"/>
          </a:solidFill>
          <a:ln w="19050" cap="flat" cmpd="sng" algn="ctr">
            <a:solidFill>
              <a:srgbClr val="B8545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Vitis</a:t>
            </a:r>
          </a:p>
        </p:txBody>
      </p:sp>
      <p:grpSp>
        <p:nvGrpSpPr>
          <p:cNvPr id="42" name="Group 41">
            <a:extLst>
              <a:ext uri="{FF2B5EF4-FFF2-40B4-BE49-F238E27FC236}">
                <a16:creationId xmlns:a16="http://schemas.microsoft.com/office/drawing/2014/main" id="{C6D8296C-141D-4CC1-93C9-0AEEA62C9CBB}"/>
              </a:ext>
            </a:extLst>
          </p:cNvPr>
          <p:cNvGrpSpPr/>
          <p:nvPr/>
        </p:nvGrpSpPr>
        <p:grpSpPr>
          <a:xfrm>
            <a:off x="10301149" y="4052910"/>
            <a:ext cx="1701677" cy="2386473"/>
            <a:chOff x="10290625" y="3482282"/>
            <a:chExt cx="1701677" cy="2386473"/>
          </a:xfrm>
        </p:grpSpPr>
        <p:sp>
          <p:nvSpPr>
            <p:cNvPr id="33" name="Scroll: Vertical 32">
              <a:extLst>
                <a:ext uri="{FF2B5EF4-FFF2-40B4-BE49-F238E27FC236}">
                  <a16:creationId xmlns:a16="http://schemas.microsoft.com/office/drawing/2014/main" id="{E53A0DA8-7A97-46D0-A24E-646611004C97}"/>
                </a:ext>
              </a:extLst>
            </p:cNvPr>
            <p:cNvSpPr/>
            <p:nvPr/>
          </p:nvSpPr>
          <p:spPr bwMode="auto">
            <a:xfrm>
              <a:off x="10403894" y="3712308"/>
              <a:ext cx="1539380" cy="1214344"/>
            </a:xfrm>
            <a:prstGeom prst="verticalScroll">
              <a:avLst>
                <a:gd name="adj" fmla="val 6853"/>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Optimized </a:t>
              </a:r>
              <a:r>
                <a:rPr kumimoji="0" lang="en-US" sz="2000" b="0" i="0" u="none" strike="noStrike" cap="none" normalizeH="0" baseline="0" dirty="0" err="1">
                  <a:ln>
                    <a:noFill/>
                  </a:ln>
                  <a:solidFill>
                    <a:schemeClr val="tx1"/>
                  </a:solidFill>
                  <a:effectLst/>
                  <a:latin typeface="Helvetica" panose="020B0604020202020204" pitchFamily="34" charset="0"/>
                  <a:cs typeface="Helvetica" panose="020B0604020202020204" pitchFamily="34" charset="0"/>
                </a:rPr>
                <a:t>BitBlender</a:t>
              </a:r>
              <a:r>
                <a:rPr kumimoji="0" lang="en-US" sz="2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t> Design</a:t>
              </a:r>
            </a:p>
          </p:txBody>
        </p:sp>
        <p:sp>
          <p:nvSpPr>
            <p:cNvPr id="40" name="Rectangle 39">
              <a:extLst>
                <a:ext uri="{FF2B5EF4-FFF2-40B4-BE49-F238E27FC236}">
                  <a16:creationId xmlns:a16="http://schemas.microsoft.com/office/drawing/2014/main" id="{6AD838D9-36EA-4946-9D14-A6B423936755}"/>
                </a:ext>
              </a:extLst>
            </p:cNvPr>
            <p:cNvSpPr/>
            <p:nvPr/>
          </p:nvSpPr>
          <p:spPr bwMode="auto">
            <a:xfrm>
              <a:off x="10290625" y="3482282"/>
              <a:ext cx="1701677" cy="2386473"/>
            </a:xfrm>
            <a:prstGeom prst="rect">
              <a:avLst/>
            </a:pr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41" name="TextBox 40">
              <a:extLst>
                <a:ext uri="{FF2B5EF4-FFF2-40B4-BE49-F238E27FC236}">
                  <a16:creationId xmlns:a16="http://schemas.microsoft.com/office/drawing/2014/main" id="{E31E5156-6804-4A75-A171-1CF84E7E6A02}"/>
                </a:ext>
              </a:extLst>
            </p:cNvPr>
            <p:cNvSpPr txBox="1"/>
            <p:nvPr/>
          </p:nvSpPr>
          <p:spPr>
            <a:xfrm>
              <a:off x="10512556" y="5043760"/>
              <a:ext cx="1348103" cy="707886"/>
            </a:xfrm>
            <a:prstGeom prst="rect">
              <a:avLst/>
            </a:prstGeom>
            <a:noFill/>
          </p:spPr>
          <p:txBody>
            <a:bodyPr wrap="square" rtlCol="0" anchor="ctr">
              <a:spAutoFit/>
            </a:bodyPr>
            <a:lstStyle/>
            <a:p>
              <a:pPr algn="ctr"/>
              <a:r>
                <a:rPr lang="en-US" sz="2000" dirty="0">
                  <a:solidFill>
                    <a:srgbClr val="7030A0"/>
                  </a:solidFill>
                  <a:latin typeface="Segoe UI" panose="020B0502040204020203" pitchFamily="34" charset="0"/>
                  <a:cs typeface="Segoe UI" panose="020B0502040204020203" pitchFamily="34" charset="0"/>
                </a:rPr>
                <a:t>TOOL</a:t>
              </a:r>
              <a:br>
                <a:rPr lang="en-US" sz="2000" dirty="0">
                  <a:solidFill>
                    <a:srgbClr val="7030A0"/>
                  </a:solidFill>
                  <a:latin typeface="Segoe UI" panose="020B0502040204020203" pitchFamily="34" charset="0"/>
                  <a:cs typeface="Segoe UI" panose="020B0502040204020203" pitchFamily="34" charset="0"/>
                </a:rPr>
              </a:br>
              <a:r>
                <a:rPr lang="en-US" sz="2000" dirty="0">
                  <a:solidFill>
                    <a:srgbClr val="7030A0"/>
                  </a:solidFill>
                  <a:latin typeface="Segoe UI" panose="020B0502040204020203" pitchFamily="34" charset="0"/>
                  <a:cs typeface="Segoe UI" panose="020B0502040204020203" pitchFamily="34" charset="0"/>
                </a:rPr>
                <a:t>OUTPUT</a:t>
              </a:r>
            </a:p>
          </p:txBody>
        </p:sp>
      </p:grpSp>
      <p:cxnSp>
        <p:nvCxnSpPr>
          <p:cNvPr id="19" name="Connector: Elbow 18">
            <a:extLst>
              <a:ext uri="{FF2B5EF4-FFF2-40B4-BE49-F238E27FC236}">
                <a16:creationId xmlns:a16="http://schemas.microsoft.com/office/drawing/2014/main" id="{A0EA1F76-7F43-47C5-9BE1-A474A04B2311}"/>
              </a:ext>
            </a:extLst>
          </p:cNvPr>
          <p:cNvCxnSpPr>
            <a:cxnSpLocks/>
            <a:stCxn id="8" idx="2"/>
            <a:endCxn id="12" idx="0"/>
          </p:cNvCxnSpPr>
          <p:nvPr/>
        </p:nvCxnSpPr>
        <p:spPr bwMode="auto">
          <a:xfrm rot="16200000" flipH="1">
            <a:off x="5037629" y="2388490"/>
            <a:ext cx="305444" cy="301338"/>
          </a:xfrm>
          <a:prstGeom prst="bentConnector3">
            <a:avLst>
              <a:gd name="adj1" fmla="val 16737"/>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43" name="Connector: Elbow 42">
            <a:extLst>
              <a:ext uri="{FF2B5EF4-FFF2-40B4-BE49-F238E27FC236}">
                <a16:creationId xmlns:a16="http://schemas.microsoft.com/office/drawing/2014/main" id="{37FD3511-CE38-44C0-92E7-21E9E490C35F}"/>
              </a:ext>
            </a:extLst>
          </p:cNvPr>
          <p:cNvCxnSpPr>
            <a:cxnSpLocks/>
          </p:cNvCxnSpPr>
          <p:nvPr/>
        </p:nvCxnSpPr>
        <p:spPr bwMode="auto">
          <a:xfrm rot="10800000" flipV="1">
            <a:off x="5752316" y="2397841"/>
            <a:ext cx="1778786" cy="294040"/>
          </a:xfrm>
          <a:prstGeom prst="bentConnector3">
            <a:avLst>
              <a:gd name="adj1" fmla="val 99978"/>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48" name="Connector: Elbow 47">
            <a:extLst>
              <a:ext uri="{FF2B5EF4-FFF2-40B4-BE49-F238E27FC236}">
                <a16:creationId xmlns:a16="http://schemas.microsoft.com/office/drawing/2014/main" id="{2315732C-5F06-4624-B1C6-6CEBE0DE1B18}"/>
              </a:ext>
            </a:extLst>
          </p:cNvPr>
          <p:cNvCxnSpPr>
            <a:cxnSpLocks/>
            <a:stCxn id="12" idx="3"/>
            <a:endCxn id="28" idx="1"/>
          </p:cNvCxnSpPr>
          <p:nvPr/>
        </p:nvCxnSpPr>
        <p:spPr bwMode="auto">
          <a:xfrm>
            <a:off x="6208124" y="3172750"/>
            <a:ext cx="620711" cy="144476"/>
          </a:xfrm>
          <a:prstGeom prst="bentConnector3">
            <a:avLst>
              <a:gd name="adj1" fmla="val 50000"/>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51" name="Connector: Elbow 50">
            <a:extLst>
              <a:ext uri="{FF2B5EF4-FFF2-40B4-BE49-F238E27FC236}">
                <a16:creationId xmlns:a16="http://schemas.microsoft.com/office/drawing/2014/main" id="{331C8B8B-5346-4B1D-85B0-5529208AD315}"/>
              </a:ext>
            </a:extLst>
          </p:cNvPr>
          <p:cNvCxnSpPr>
            <a:cxnSpLocks/>
            <a:stCxn id="14" idx="1"/>
          </p:cNvCxnSpPr>
          <p:nvPr/>
        </p:nvCxnSpPr>
        <p:spPr bwMode="auto">
          <a:xfrm rot="10800000" flipV="1">
            <a:off x="5752317" y="4535795"/>
            <a:ext cx="819899" cy="882606"/>
          </a:xfrm>
          <a:prstGeom prst="bentConnector2">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56" name="Connector: Elbow 55">
            <a:extLst>
              <a:ext uri="{FF2B5EF4-FFF2-40B4-BE49-F238E27FC236}">
                <a16:creationId xmlns:a16="http://schemas.microsoft.com/office/drawing/2014/main" id="{796A0CAC-89EE-4668-B7A4-F9E9B4886DCA}"/>
              </a:ext>
            </a:extLst>
          </p:cNvPr>
          <p:cNvCxnSpPr>
            <a:cxnSpLocks/>
            <a:stCxn id="15" idx="2"/>
          </p:cNvCxnSpPr>
          <p:nvPr/>
        </p:nvCxnSpPr>
        <p:spPr bwMode="auto">
          <a:xfrm rot="16200000" flipH="1">
            <a:off x="4698273" y="5076992"/>
            <a:ext cx="363720" cy="319098"/>
          </a:xfrm>
          <a:prstGeom prst="bentConnector3">
            <a:avLst>
              <a:gd name="adj1" fmla="val 50000"/>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64" name="Straight Arrow Connector 63">
            <a:extLst>
              <a:ext uri="{FF2B5EF4-FFF2-40B4-BE49-F238E27FC236}">
                <a16:creationId xmlns:a16="http://schemas.microsoft.com/office/drawing/2014/main" id="{EA56929E-620F-44D2-8FA3-13C5495C6E5C}"/>
              </a:ext>
            </a:extLst>
          </p:cNvPr>
          <p:cNvCxnSpPr>
            <a:cxnSpLocks/>
          </p:cNvCxnSpPr>
          <p:nvPr/>
        </p:nvCxnSpPr>
        <p:spPr bwMode="auto">
          <a:xfrm>
            <a:off x="7119938" y="3786188"/>
            <a:ext cx="4762" cy="316731"/>
          </a:xfrm>
          <a:prstGeom prst="straightConnector1">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67" name="Straight Arrow Connector 66">
            <a:extLst>
              <a:ext uri="{FF2B5EF4-FFF2-40B4-BE49-F238E27FC236}">
                <a16:creationId xmlns:a16="http://schemas.microsoft.com/office/drawing/2014/main" id="{32FB450C-33D7-4327-9707-B36F33F2B4A1}"/>
              </a:ext>
            </a:extLst>
          </p:cNvPr>
          <p:cNvCxnSpPr>
            <a:cxnSpLocks/>
          </p:cNvCxnSpPr>
          <p:nvPr/>
        </p:nvCxnSpPr>
        <p:spPr bwMode="auto">
          <a:xfrm>
            <a:off x="7879080" y="3873265"/>
            <a:ext cx="0" cy="229654"/>
          </a:xfrm>
          <a:prstGeom prst="straightConnector1">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76" name="Straight Arrow Connector 75">
            <a:extLst>
              <a:ext uri="{FF2B5EF4-FFF2-40B4-BE49-F238E27FC236}">
                <a16:creationId xmlns:a16="http://schemas.microsoft.com/office/drawing/2014/main" id="{8B7E4F56-5C77-4418-80A9-D900CBA9FA0E}"/>
              </a:ext>
            </a:extLst>
          </p:cNvPr>
          <p:cNvCxnSpPr>
            <a:cxnSpLocks/>
          </p:cNvCxnSpPr>
          <p:nvPr/>
        </p:nvCxnSpPr>
        <p:spPr bwMode="auto">
          <a:xfrm>
            <a:off x="7477125" y="3814763"/>
            <a:ext cx="72" cy="288156"/>
          </a:xfrm>
          <a:prstGeom prst="straightConnector1">
            <a:avLst/>
          </a:prstGeom>
          <a:solidFill>
            <a:schemeClr val="accent1"/>
          </a:solidFill>
          <a:ln w="28575" cap="flat" cmpd="sng" algn="ctr">
            <a:solidFill>
              <a:schemeClr val="tx1"/>
            </a:solidFill>
            <a:prstDash val="solid"/>
            <a:round/>
            <a:headEnd type="none" w="med" len="med"/>
            <a:tailEnd type="triangle" w="lg" len="med"/>
          </a:ln>
          <a:effectLst/>
        </p:spPr>
      </p:cxnSp>
      <p:sp>
        <p:nvSpPr>
          <p:cNvPr id="79" name="TextBox 78">
            <a:extLst>
              <a:ext uri="{FF2B5EF4-FFF2-40B4-BE49-F238E27FC236}">
                <a16:creationId xmlns:a16="http://schemas.microsoft.com/office/drawing/2014/main" id="{A33E4E46-EE1B-420D-8ED8-58658EA42AE9}"/>
              </a:ext>
            </a:extLst>
          </p:cNvPr>
          <p:cNvSpPr txBox="1"/>
          <p:nvPr/>
        </p:nvSpPr>
        <p:spPr>
          <a:xfrm>
            <a:off x="5621313" y="4182222"/>
            <a:ext cx="939254" cy="707886"/>
          </a:xfrm>
          <a:prstGeom prst="rect">
            <a:avLst/>
          </a:prstGeom>
          <a:noFill/>
        </p:spPr>
        <p:txBody>
          <a:bodyPr wrap="square" rtlCol="0" anchor="ctr">
            <a:spAutoFit/>
          </a:bodyPr>
          <a:lstStyle/>
          <a:p>
            <a:pPr algn="ctr"/>
            <a:r>
              <a:rPr lang="en-US" sz="2000" dirty="0">
                <a:solidFill>
                  <a:srgbClr val="9E4F00"/>
                </a:solidFill>
                <a:latin typeface="Segoe UI" panose="020B0502040204020203" pitchFamily="34" charset="0"/>
                <a:cs typeface="Segoe UI" panose="020B0502040204020203" pitchFamily="34" charset="0"/>
              </a:rPr>
              <a:t>Pick</a:t>
            </a:r>
            <a:br>
              <a:rPr lang="en-US" sz="2000" dirty="0">
                <a:solidFill>
                  <a:srgbClr val="9E4F00"/>
                </a:solidFill>
                <a:latin typeface="Segoe UI" panose="020B0502040204020203" pitchFamily="34" charset="0"/>
                <a:cs typeface="Segoe UI" panose="020B0502040204020203" pitchFamily="34" charset="0"/>
              </a:rPr>
            </a:br>
            <a:r>
              <a:rPr lang="en-US" sz="2000" dirty="0">
                <a:solidFill>
                  <a:srgbClr val="9E4F00"/>
                </a:solidFill>
                <a:latin typeface="Segoe UI" panose="020B0502040204020203" pitchFamily="34" charset="0"/>
                <a:cs typeface="Segoe UI" panose="020B0502040204020203" pitchFamily="34" charset="0"/>
              </a:rPr>
              <a:t>Best</a:t>
            </a:r>
          </a:p>
        </p:txBody>
      </p:sp>
      <p:sp>
        <p:nvSpPr>
          <p:cNvPr id="80" name="TextBox 79">
            <a:extLst>
              <a:ext uri="{FF2B5EF4-FFF2-40B4-BE49-F238E27FC236}">
                <a16:creationId xmlns:a16="http://schemas.microsoft.com/office/drawing/2014/main" id="{639D44EC-602E-4FA8-BC8E-39B787448EE2}"/>
              </a:ext>
            </a:extLst>
          </p:cNvPr>
          <p:cNvSpPr txBox="1"/>
          <p:nvPr/>
        </p:nvSpPr>
        <p:spPr>
          <a:xfrm>
            <a:off x="8165090" y="2636564"/>
            <a:ext cx="1955002" cy="1015663"/>
          </a:xfrm>
          <a:prstGeom prst="rect">
            <a:avLst/>
          </a:prstGeom>
          <a:noFill/>
        </p:spPr>
        <p:txBody>
          <a:bodyPr wrap="square" rtlCol="0" anchor="ctr">
            <a:spAutoFit/>
          </a:bodyPr>
          <a:lstStyle/>
          <a:p>
            <a:pPr algn="ctr"/>
            <a:r>
              <a:rPr lang="en-US" sz="2000" dirty="0">
                <a:solidFill>
                  <a:srgbClr val="9E4F00"/>
                </a:solidFill>
                <a:latin typeface="Segoe UI" panose="020B0502040204020203" pitchFamily="34" charset="0"/>
                <a:cs typeface="Segoe UI" panose="020B0502040204020203" pitchFamily="34" charset="0"/>
              </a:rPr>
              <a:t>Remove failed config &amp; try again</a:t>
            </a:r>
          </a:p>
        </p:txBody>
      </p:sp>
      <p:cxnSp>
        <p:nvCxnSpPr>
          <p:cNvPr id="81" name="Straight Arrow Connector 80">
            <a:extLst>
              <a:ext uri="{FF2B5EF4-FFF2-40B4-BE49-F238E27FC236}">
                <a16:creationId xmlns:a16="http://schemas.microsoft.com/office/drawing/2014/main" id="{5E4BB721-C780-4330-B0FE-96014698368E}"/>
              </a:ext>
            </a:extLst>
          </p:cNvPr>
          <p:cNvCxnSpPr>
            <a:cxnSpLocks/>
            <a:stCxn id="13" idx="3"/>
            <a:endCxn id="16" idx="1"/>
          </p:cNvCxnSpPr>
          <p:nvPr/>
        </p:nvCxnSpPr>
        <p:spPr bwMode="auto">
          <a:xfrm>
            <a:off x="6027370" y="5803750"/>
            <a:ext cx="387948" cy="1435"/>
          </a:xfrm>
          <a:prstGeom prst="straightConnector1">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87" name="Straight Arrow Connector 86">
            <a:extLst>
              <a:ext uri="{FF2B5EF4-FFF2-40B4-BE49-F238E27FC236}">
                <a16:creationId xmlns:a16="http://schemas.microsoft.com/office/drawing/2014/main" id="{C8785AFF-8B73-4BBF-9D2E-2F72CD743D8D}"/>
              </a:ext>
            </a:extLst>
          </p:cNvPr>
          <p:cNvCxnSpPr>
            <a:cxnSpLocks/>
            <a:stCxn id="16" idx="3"/>
            <a:endCxn id="34" idx="1"/>
          </p:cNvCxnSpPr>
          <p:nvPr/>
        </p:nvCxnSpPr>
        <p:spPr bwMode="auto">
          <a:xfrm flipV="1">
            <a:off x="8058159" y="5798866"/>
            <a:ext cx="316353" cy="6319"/>
          </a:xfrm>
          <a:prstGeom prst="straightConnector1">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93" name="Connector: Elbow 92">
            <a:extLst>
              <a:ext uri="{FF2B5EF4-FFF2-40B4-BE49-F238E27FC236}">
                <a16:creationId xmlns:a16="http://schemas.microsoft.com/office/drawing/2014/main" id="{BF8A3A10-36B6-4D12-A53B-76C85714B37B}"/>
              </a:ext>
            </a:extLst>
          </p:cNvPr>
          <p:cNvCxnSpPr>
            <a:cxnSpLocks/>
            <a:stCxn id="34" idx="0"/>
            <a:endCxn id="39" idx="2"/>
          </p:cNvCxnSpPr>
          <p:nvPr/>
        </p:nvCxnSpPr>
        <p:spPr bwMode="auto">
          <a:xfrm rot="5400000" flipH="1" flipV="1">
            <a:off x="9090217" y="5077244"/>
            <a:ext cx="444847" cy="227700"/>
          </a:xfrm>
          <a:prstGeom prst="bentConnector3">
            <a:avLst>
              <a:gd name="adj1" fmla="val 50000"/>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99" name="Straight Arrow Connector 98">
            <a:extLst>
              <a:ext uri="{FF2B5EF4-FFF2-40B4-BE49-F238E27FC236}">
                <a16:creationId xmlns:a16="http://schemas.microsoft.com/office/drawing/2014/main" id="{C64E5127-90ED-4CBD-A773-0CC8A5CA0740}"/>
              </a:ext>
            </a:extLst>
          </p:cNvPr>
          <p:cNvCxnSpPr>
            <a:cxnSpLocks/>
          </p:cNvCxnSpPr>
          <p:nvPr/>
        </p:nvCxnSpPr>
        <p:spPr bwMode="auto">
          <a:xfrm flipV="1">
            <a:off x="9918214" y="3620591"/>
            <a:ext cx="638379" cy="574574"/>
          </a:xfrm>
          <a:prstGeom prst="straightConnector1">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105" name="Connector: Elbow 104">
            <a:extLst>
              <a:ext uri="{FF2B5EF4-FFF2-40B4-BE49-F238E27FC236}">
                <a16:creationId xmlns:a16="http://schemas.microsoft.com/office/drawing/2014/main" id="{75CF51E8-29A5-4A6B-B604-641C5936F4D2}"/>
              </a:ext>
            </a:extLst>
          </p:cNvPr>
          <p:cNvCxnSpPr>
            <a:cxnSpLocks/>
            <a:stCxn id="23" idx="1"/>
            <a:endCxn id="28" idx="3"/>
          </p:cNvCxnSpPr>
          <p:nvPr/>
        </p:nvCxnSpPr>
        <p:spPr bwMode="auto">
          <a:xfrm rot="10800000" flipV="1">
            <a:off x="8249377" y="3182828"/>
            <a:ext cx="1887317" cy="134397"/>
          </a:xfrm>
          <a:prstGeom prst="bentConnector3">
            <a:avLst>
              <a:gd name="adj1" fmla="val 6005"/>
            </a:avLst>
          </a:prstGeom>
          <a:solidFill>
            <a:schemeClr val="accent1"/>
          </a:solidFill>
          <a:ln w="28575" cap="flat" cmpd="sng" algn="ctr">
            <a:solidFill>
              <a:schemeClr val="tx1"/>
            </a:solidFill>
            <a:prstDash val="solid"/>
            <a:round/>
            <a:headEnd type="none" w="med" len="med"/>
            <a:tailEnd type="triangle" w="lg" len="med"/>
          </a:ln>
          <a:effectLst/>
        </p:spPr>
      </p:cxnSp>
      <p:cxnSp>
        <p:nvCxnSpPr>
          <p:cNvPr id="109" name="Connector: Elbow 108">
            <a:extLst>
              <a:ext uri="{FF2B5EF4-FFF2-40B4-BE49-F238E27FC236}">
                <a16:creationId xmlns:a16="http://schemas.microsoft.com/office/drawing/2014/main" id="{94C7998A-5302-481F-AE3A-FFC3F57FED27}"/>
              </a:ext>
            </a:extLst>
          </p:cNvPr>
          <p:cNvCxnSpPr>
            <a:cxnSpLocks/>
            <a:stCxn id="23" idx="2"/>
            <a:endCxn id="33" idx="0"/>
          </p:cNvCxnSpPr>
          <p:nvPr/>
        </p:nvCxnSpPr>
        <p:spPr bwMode="auto">
          <a:xfrm rot="16200000" flipH="1">
            <a:off x="10822317" y="3921144"/>
            <a:ext cx="409671" cy="313912"/>
          </a:xfrm>
          <a:prstGeom prst="bentConnector3">
            <a:avLst>
              <a:gd name="adj1" fmla="val 50000"/>
            </a:avLst>
          </a:prstGeom>
          <a:solidFill>
            <a:schemeClr val="accent1"/>
          </a:solidFill>
          <a:ln w="28575" cap="flat" cmpd="sng" algn="ctr">
            <a:solidFill>
              <a:schemeClr val="tx1"/>
            </a:solidFill>
            <a:prstDash val="solid"/>
            <a:round/>
            <a:headEnd type="none" w="med" len="med"/>
            <a:tailEnd type="triangle" w="lg" len="med"/>
          </a:ln>
          <a:effectLst/>
        </p:spPr>
      </p:cxnSp>
      <p:sp>
        <p:nvSpPr>
          <p:cNvPr id="113" name="TextBox 112">
            <a:extLst>
              <a:ext uri="{FF2B5EF4-FFF2-40B4-BE49-F238E27FC236}">
                <a16:creationId xmlns:a16="http://schemas.microsoft.com/office/drawing/2014/main" id="{E00C096B-B25E-4812-A157-183268CB9C06}"/>
              </a:ext>
            </a:extLst>
          </p:cNvPr>
          <p:cNvSpPr txBox="1"/>
          <p:nvPr/>
        </p:nvSpPr>
        <p:spPr>
          <a:xfrm>
            <a:off x="9914325" y="2877930"/>
            <a:ext cx="291662" cy="369332"/>
          </a:xfrm>
          <a:prstGeom prst="rect">
            <a:avLst/>
          </a:prstGeom>
          <a:noFill/>
        </p:spPr>
        <p:txBody>
          <a:bodyPr wrap="square">
            <a:spAutoFit/>
          </a:bodyPr>
          <a:lstStyle/>
          <a:p>
            <a:r>
              <a:rPr lang="en-US" sz="1800" dirty="0">
                <a:solidFill>
                  <a:srgbClr val="0070C0"/>
                </a:solidFill>
                <a:latin typeface="Consolas" panose="020B0609020204030204" pitchFamily="49" charset="0"/>
                <a:cs typeface="Segoe UI" panose="020B0502040204020203" pitchFamily="34" charset="0"/>
              </a:rPr>
              <a:t>N</a:t>
            </a:r>
            <a:endParaRPr lang="en-US" sz="1800" dirty="0">
              <a:solidFill>
                <a:srgbClr val="0070C0"/>
              </a:solidFill>
              <a:latin typeface="Consolas" panose="020B0609020204030204" pitchFamily="49" charset="0"/>
            </a:endParaRPr>
          </a:p>
        </p:txBody>
      </p:sp>
      <p:sp>
        <p:nvSpPr>
          <p:cNvPr id="114" name="TextBox 113">
            <a:extLst>
              <a:ext uri="{FF2B5EF4-FFF2-40B4-BE49-F238E27FC236}">
                <a16:creationId xmlns:a16="http://schemas.microsoft.com/office/drawing/2014/main" id="{3A835718-0EAF-49CB-BC29-AF1BB4FD6BC4}"/>
              </a:ext>
            </a:extLst>
          </p:cNvPr>
          <p:cNvSpPr txBox="1"/>
          <p:nvPr/>
        </p:nvSpPr>
        <p:spPr>
          <a:xfrm>
            <a:off x="10854967" y="3723546"/>
            <a:ext cx="291662" cy="369332"/>
          </a:xfrm>
          <a:prstGeom prst="rect">
            <a:avLst/>
          </a:prstGeom>
          <a:noFill/>
        </p:spPr>
        <p:txBody>
          <a:bodyPr wrap="square">
            <a:spAutoFit/>
          </a:bodyPr>
          <a:lstStyle/>
          <a:p>
            <a:r>
              <a:rPr lang="en-US" sz="1800" dirty="0">
                <a:solidFill>
                  <a:srgbClr val="0070C0"/>
                </a:solidFill>
                <a:latin typeface="Consolas" panose="020B0609020204030204" pitchFamily="49" charset="0"/>
                <a:cs typeface="Segoe UI" panose="020B0502040204020203" pitchFamily="34" charset="0"/>
              </a:rPr>
              <a:t>Y</a:t>
            </a:r>
            <a:endParaRPr lang="en-US" sz="1800" dirty="0">
              <a:solidFill>
                <a:srgbClr val="0070C0"/>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225811207"/>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0"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fade">
                                      <p:cBhvr>
                                        <p:cTn id="71" dur="500"/>
                                        <p:tgtEl>
                                          <p:spTgt spid="8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par>
                                <p:cTn id="91" presetID="10" presetClass="entr" presetSubtype="0" fill="hold" nodeType="with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fade">
                                      <p:cBhvr>
                                        <p:cTn id="93" dur="500"/>
                                        <p:tgtEl>
                                          <p:spTgt spid="9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80"/>
                                        </p:tgtEl>
                                        <p:attrNameLst>
                                          <p:attrName>style.visibility</p:attrName>
                                        </p:attrNameLst>
                                      </p:cBhvr>
                                      <p:to>
                                        <p:strVal val="visible"/>
                                      </p:to>
                                    </p:set>
                                    <p:animEffect transition="in" filter="fade">
                                      <p:cBhvr>
                                        <p:cTn id="98" dur="500"/>
                                        <p:tgtEl>
                                          <p:spTgt spid="8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13"/>
                                        </p:tgtEl>
                                        <p:attrNameLst>
                                          <p:attrName>style.visibility</p:attrName>
                                        </p:attrNameLst>
                                      </p:cBhvr>
                                      <p:to>
                                        <p:strVal val="visible"/>
                                      </p:to>
                                    </p:set>
                                    <p:animEffect transition="in" filter="fade">
                                      <p:cBhvr>
                                        <p:cTn id="101" dur="500"/>
                                        <p:tgtEl>
                                          <p:spTgt spid="113"/>
                                        </p:tgtEl>
                                      </p:cBhvr>
                                    </p:animEffect>
                                  </p:childTnLst>
                                </p:cTn>
                              </p:par>
                              <p:par>
                                <p:cTn id="102" presetID="10" presetClass="entr" presetSubtype="0" fill="hold" nodeType="withEffect">
                                  <p:stCondLst>
                                    <p:cond delay="0"/>
                                  </p:stCondLst>
                                  <p:childTnLst>
                                    <p:set>
                                      <p:cBhvr>
                                        <p:cTn id="103" dur="1" fill="hold">
                                          <p:stCondLst>
                                            <p:cond delay="0"/>
                                          </p:stCondLst>
                                        </p:cTn>
                                        <p:tgtEl>
                                          <p:spTgt spid="105"/>
                                        </p:tgtEl>
                                        <p:attrNameLst>
                                          <p:attrName>style.visibility</p:attrName>
                                        </p:attrNameLst>
                                      </p:cBhvr>
                                      <p:to>
                                        <p:strVal val="visible"/>
                                      </p:to>
                                    </p:set>
                                    <p:animEffect transition="in" filter="fade">
                                      <p:cBhvr>
                                        <p:cTn id="104" dur="500"/>
                                        <p:tgtEl>
                                          <p:spTgt spid="105"/>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fade">
                                      <p:cBhvr>
                                        <p:cTn id="109" dur="500"/>
                                        <p:tgtEl>
                                          <p:spTgt spid="4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fade">
                                      <p:cBhvr>
                                        <p:cTn id="112" dur="500"/>
                                        <p:tgtEl>
                                          <p:spTgt spid="114"/>
                                        </p:tgtEl>
                                      </p:cBhvr>
                                    </p:animEffect>
                                  </p:childTnLst>
                                </p:cTn>
                              </p:par>
                              <p:par>
                                <p:cTn id="113" presetID="10" presetClass="entr" presetSubtype="0" fill="hold" nodeType="withEffect">
                                  <p:stCondLst>
                                    <p:cond delay="0"/>
                                  </p:stCondLst>
                                  <p:childTnLst>
                                    <p:set>
                                      <p:cBhvr>
                                        <p:cTn id="114" dur="1" fill="hold">
                                          <p:stCondLst>
                                            <p:cond delay="0"/>
                                          </p:stCondLst>
                                        </p:cTn>
                                        <p:tgtEl>
                                          <p:spTgt spid="109"/>
                                        </p:tgtEl>
                                        <p:attrNameLst>
                                          <p:attrName>style.visibility</p:attrName>
                                        </p:attrNameLst>
                                      </p:cBhvr>
                                      <p:to>
                                        <p:strVal val="visible"/>
                                      </p:to>
                                    </p:set>
                                    <p:animEffect transition="in" filter="fade">
                                      <p:cBhvr>
                                        <p:cTn id="11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animBg="1"/>
      <p:bldP spid="13" grpId="0" animBg="1"/>
      <p:bldP spid="14" grpId="0" animBg="1"/>
      <p:bldP spid="15" grpId="0" animBg="1"/>
      <p:bldP spid="16" grpId="0" animBg="1"/>
      <p:bldP spid="34" grpId="0" animBg="1"/>
      <p:bldP spid="39" grpId="0" animBg="1"/>
      <p:bldP spid="79" grpId="0"/>
      <p:bldP spid="80" grpId="0"/>
      <p:bldP spid="113" grpId="0"/>
      <p:bldP spid="11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5C5C5"/>
        </a:solidFill>
        <a:effectLst/>
      </p:bgPr>
    </p:bg>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81DD912F-ECE3-47F1-B475-88289E9DCB18}"/>
              </a:ext>
            </a:extLst>
          </p:cNvPr>
          <p:cNvSpPr>
            <a:spLocks noGrp="1"/>
          </p:cNvSpPr>
          <p:nvPr>
            <p:ph type="subTitle" idx="1"/>
          </p:nvPr>
        </p:nvSpPr>
        <p:spPr>
          <a:xfrm>
            <a:off x="2869324" y="2716924"/>
            <a:ext cx="6453352" cy="1424152"/>
          </a:xfrm>
        </p:spPr>
        <p:txBody>
          <a:bodyPr/>
          <a:lstStyle/>
          <a:p>
            <a:r>
              <a:rPr lang="en-US" sz="4800" dirty="0">
                <a:latin typeface="Trebuchet MS"/>
                <a:ea typeface="MS PGothic"/>
              </a:rPr>
              <a:t>Experimental Results</a:t>
            </a:r>
          </a:p>
        </p:txBody>
      </p:sp>
    </p:spTree>
    <p:custDataLst>
      <p:tags r:id="rId1"/>
    </p:custDataLst>
    <p:extLst>
      <p:ext uri="{BB962C8B-B14F-4D97-AF65-F5344CB8AC3E}">
        <p14:creationId xmlns:p14="http://schemas.microsoft.com/office/powerpoint/2010/main" val="306453317"/>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Experimental Results</a:t>
            </a:r>
          </a:p>
        </p:txBody>
      </p:sp>
      <p:sp>
        <p:nvSpPr>
          <p:cNvPr id="5" name="Content Placeholder 4">
            <a:extLst>
              <a:ext uri="{FF2B5EF4-FFF2-40B4-BE49-F238E27FC236}">
                <a16:creationId xmlns:a16="http://schemas.microsoft.com/office/drawing/2014/main" id="{3B34D9CC-52E2-442C-9961-B5CD70F18D6D}"/>
              </a:ext>
            </a:extLst>
          </p:cNvPr>
          <p:cNvSpPr>
            <a:spLocks noGrp="1"/>
          </p:cNvSpPr>
          <p:nvPr>
            <p:ph idx="1"/>
          </p:nvPr>
        </p:nvSpPr>
        <p:spPr>
          <a:xfrm>
            <a:off x="399393" y="1155571"/>
            <a:ext cx="10850370" cy="5386644"/>
          </a:xfrm>
        </p:spPr>
        <p:txBody>
          <a:bodyPr/>
          <a:lstStyle/>
          <a:p>
            <a:pPr>
              <a:lnSpc>
                <a:spcPts val="3600"/>
              </a:lnSpc>
            </a:pPr>
            <a:r>
              <a:rPr lang="en-US" dirty="0">
                <a:latin typeface="Segoe UI"/>
                <a:ea typeface="MS PGothic"/>
              </a:rPr>
              <a:t>These results were run on FPGA, using </a:t>
            </a:r>
            <a:r>
              <a:rPr lang="en-US" dirty="0">
                <a:solidFill>
                  <a:srgbClr val="9E4F00"/>
                </a:solidFill>
                <a:latin typeface="Segoe UI"/>
                <a:ea typeface="MS PGothic"/>
              </a:rPr>
              <a:t>randomized queries</a:t>
            </a:r>
            <a:r>
              <a:rPr lang="en-US" dirty="0">
                <a:latin typeface="Segoe UI"/>
                <a:ea typeface="MS PGothic"/>
              </a:rPr>
              <a:t>.</a:t>
            </a:r>
          </a:p>
          <a:p>
            <a:pPr>
              <a:lnSpc>
                <a:spcPts val="3600"/>
              </a:lnSpc>
            </a:pPr>
            <a:r>
              <a:rPr lang="en-US" sz="2800" dirty="0">
                <a:latin typeface="Segoe UI" panose="020B0502040204020203" pitchFamily="34" charset="0"/>
                <a:ea typeface="MS PGothic"/>
                <a:cs typeface="Segoe UI" panose="020B0502040204020203" pitchFamily="34" charset="0"/>
              </a:rPr>
              <a:t>AMD/Xilinx </a:t>
            </a:r>
            <a:r>
              <a:rPr lang="en-US" sz="2800" dirty="0" err="1">
                <a:solidFill>
                  <a:srgbClr val="9E4F00"/>
                </a:solidFill>
                <a:latin typeface="Segoe UI" panose="020B0502040204020203" pitchFamily="34" charset="0"/>
                <a:ea typeface="MS PGothic"/>
                <a:cs typeface="Segoe UI" panose="020B0502040204020203" pitchFamily="34" charset="0"/>
              </a:rPr>
              <a:t>Alveo</a:t>
            </a:r>
            <a:r>
              <a:rPr lang="en-US" sz="2800" dirty="0">
                <a:solidFill>
                  <a:srgbClr val="9E4F00"/>
                </a:solidFill>
                <a:latin typeface="Segoe UI" panose="020B0502040204020203" pitchFamily="34" charset="0"/>
                <a:ea typeface="MS PGothic"/>
                <a:cs typeface="Segoe UI" panose="020B0502040204020203" pitchFamily="34" charset="0"/>
              </a:rPr>
              <a:t> U280</a:t>
            </a:r>
          </a:p>
          <a:p>
            <a:pPr>
              <a:lnSpc>
                <a:spcPts val="3600"/>
              </a:lnSpc>
            </a:pPr>
            <a:r>
              <a:rPr lang="en-US" dirty="0">
                <a:latin typeface="Segoe UI" panose="020B0502040204020203" pitchFamily="34" charset="0"/>
                <a:ea typeface="MS PGothic"/>
                <a:cs typeface="Segoe UI" panose="020B0502040204020203" pitchFamily="34" charset="0"/>
              </a:rPr>
              <a:t>Vitis and </a:t>
            </a:r>
            <a:r>
              <a:rPr lang="en-US" dirty="0" err="1">
                <a:latin typeface="Segoe UI" panose="020B0502040204020203" pitchFamily="34" charset="0"/>
                <a:ea typeface="MS PGothic"/>
                <a:cs typeface="Segoe UI" panose="020B0502040204020203" pitchFamily="34" charset="0"/>
              </a:rPr>
              <a:t>Vivado</a:t>
            </a:r>
            <a:r>
              <a:rPr lang="en-US" dirty="0">
                <a:latin typeface="Segoe UI" panose="020B0502040204020203" pitchFamily="34" charset="0"/>
                <a:ea typeface="MS PGothic"/>
                <a:cs typeface="Segoe UI" panose="020B0502040204020203" pitchFamily="34" charset="0"/>
              </a:rPr>
              <a:t> </a:t>
            </a:r>
            <a:r>
              <a:rPr lang="en-US" dirty="0">
                <a:solidFill>
                  <a:srgbClr val="9E4F00"/>
                </a:solidFill>
                <a:latin typeface="Segoe UI" panose="020B0502040204020203" pitchFamily="34" charset="0"/>
                <a:ea typeface="MS PGothic"/>
                <a:cs typeface="Segoe UI" panose="020B0502040204020203" pitchFamily="34" charset="0"/>
              </a:rPr>
              <a:t>v2021.2</a:t>
            </a:r>
          </a:p>
        </p:txBody>
      </p:sp>
    </p:spTree>
    <p:custDataLst>
      <p:tags r:id="rId1"/>
    </p:custDataLst>
    <p:extLst>
      <p:ext uri="{BB962C8B-B14F-4D97-AF65-F5344CB8AC3E}">
        <p14:creationId xmlns:p14="http://schemas.microsoft.com/office/powerpoint/2010/main" val="400216688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105888" cy="5452195"/>
          </a:xfrm>
        </p:spPr>
        <p:txBody>
          <a:bodyPr/>
          <a:lstStyle/>
          <a:p>
            <a:pPr>
              <a:lnSpc>
                <a:spcPts val="3600"/>
              </a:lnSpc>
            </a:pPr>
            <a:r>
              <a:rPr lang="en-US" dirty="0" err="1">
                <a:latin typeface="Segoe UI"/>
                <a:ea typeface="MS PGothic"/>
              </a:rPr>
              <a:t>BitBlender</a:t>
            </a:r>
            <a:r>
              <a:rPr lang="en-US" dirty="0">
                <a:latin typeface="Segoe UI"/>
                <a:ea typeface="MS PGothic"/>
              </a:rPr>
              <a:t> vs Baseline Design vs optimized 24-thread CPU</a:t>
            </a:r>
          </a:p>
          <a:p>
            <a:pPr lvl="1">
              <a:lnSpc>
                <a:spcPts val="3600"/>
              </a:lnSpc>
            </a:pPr>
            <a:r>
              <a:rPr lang="en-US" dirty="0">
                <a:solidFill>
                  <a:schemeClr val="tx1"/>
                </a:solidFill>
                <a:latin typeface="Segoe UI"/>
                <a:ea typeface="MS PGothic"/>
              </a:rPr>
              <a:t>CPU has </a:t>
            </a:r>
            <a:r>
              <a:rPr lang="en-US" dirty="0">
                <a:solidFill>
                  <a:srgbClr val="9E4F00"/>
                </a:solidFill>
                <a:latin typeface="Segoe UI"/>
                <a:ea typeface="MS PGothic"/>
              </a:rPr>
              <a:t>192 GB RAM</a:t>
            </a:r>
            <a:r>
              <a:rPr lang="en-US" dirty="0">
                <a:solidFill>
                  <a:schemeClr val="tx1"/>
                </a:solidFill>
                <a:latin typeface="Segoe UI"/>
                <a:ea typeface="MS PGothic"/>
              </a:rPr>
              <a:t>, </a:t>
            </a:r>
            <a:r>
              <a:rPr lang="en-US" dirty="0">
                <a:solidFill>
                  <a:srgbClr val="9E4F00"/>
                </a:solidFill>
                <a:latin typeface="Segoe UI"/>
                <a:ea typeface="MS PGothic"/>
              </a:rPr>
              <a:t>16.5MB L3 Cache</a:t>
            </a:r>
            <a:r>
              <a:rPr lang="en-US" dirty="0">
                <a:solidFill>
                  <a:schemeClr val="tx1"/>
                </a:solidFill>
                <a:latin typeface="Segoe UI"/>
                <a:ea typeface="MS PGothic"/>
              </a:rPr>
              <a:t>.</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Experimental Results</a:t>
            </a:r>
          </a:p>
        </p:txBody>
      </p:sp>
      <p:graphicFrame>
        <p:nvGraphicFramePr>
          <p:cNvPr id="6" name="Chart 5">
            <a:extLst>
              <a:ext uri="{FF2B5EF4-FFF2-40B4-BE49-F238E27FC236}">
                <a16:creationId xmlns:a16="http://schemas.microsoft.com/office/drawing/2014/main" id="{A24882D5-1481-4860-A05B-CEF36F28E674}"/>
              </a:ext>
            </a:extLst>
          </p:cNvPr>
          <p:cNvGraphicFramePr/>
          <p:nvPr>
            <p:extLst>
              <p:ext uri="{D42A27DB-BD31-4B8C-83A1-F6EECF244321}">
                <p14:modId xmlns:p14="http://schemas.microsoft.com/office/powerpoint/2010/main" val="3330295835"/>
              </p:ext>
            </p:extLst>
          </p:nvPr>
        </p:nvGraphicFramePr>
        <p:xfrm>
          <a:off x="399392" y="2645074"/>
          <a:ext cx="11105888" cy="3994223"/>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204519185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105888" cy="5452195"/>
          </a:xfrm>
        </p:spPr>
        <p:txBody>
          <a:bodyPr/>
          <a:lstStyle/>
          <a:p>
            <a:pPr>
              <a:lnSpc>
                <a:spcPts val="3600"/>
              </a:lnSpc>
            </a:pPr>
            <a:r>
              <a:rPr lang="en-US" dirty="0">
                <a:latin typeface="Segoe UI"/>
                <a:ea typeface="MS PGothic"/>
              </a:rPr>
              <a:t>Average 9.1x speedup over CPU, </a:t>
            </a:r>
            <a:r>
              <a:rPr lang="en-US" dirty="0">
                <a:solidFill>
                  <a:srgbClr val="9E4F00"/>
                </a:solidFill>
                <a:latin typeface="Segoe UI"/>
                <a:ea typeface="MS PGothic"/>
              </a:rPr>
              <a:t>up to 10.4x</a:t>
            </a:r>
          </a:p>
          <a:p>
            <a:pPr>
              <a:lnSpc>
                <a:spcPts val="3600"/>
              </a:lnSpc>
            </a:pPr>
            <a:r>
              <a:rPr lang="en-US" dirty="0">
                <a:latin typeface="Segoe UI"/>
                <a:ea typeface="MS PGothic"/>
              </a:rPr>
              <a:t>Average 3.6x speedup over duplicated baseline design, </a:t>
            </a:r>
            <a:r>
              <a:rPr lang="en-US" dirty="0">
                <a:solidFill>
                  <a:srgbClr val="9E4F00"/>
                </a:solidFill>
                <a:latin typeface="Segoe UI"/>
                <a:ea typeface="MS PGothic"/>
              </a:rPr>
              <a:t>up to 4.9x</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Experimental Results</a:t>
            </a:r>
          </a:p>
        </p:txBody>
      </p:sp>
      <p:graphicFrame>
        <p:nvGraphicFramePr>
          <p:cNvPr id="6" name="Chart 5">
            <a:extLst>
              <a:ext uri="{FF2B5EF4-FFF2-40B4-BE49-F238E27FC236}">
                <a16:creationId xmlns:a16="http://schemas.microsoft.com/office/drawing/2014/main" id="{A24882D5-1481-4860-A05B-CEF36F28E674}"/>
              </a:ext>
            </a:extLst>
          </p:cNvPr>
          <p:cNvGraphicFramePr/>
          <p:nvPr>
            <p:extLst>
              <p:ext uri="{D42A27DB-BD31-4B8C-83A1-F6EECF244321}">
                <p14:modId xmlns:p14="http://schemas.microsoft.com/office/powerpoint/2010/main" val="3224502771"/>
              </p:ext>
            </p:extLst>
          </p:nvPr>
        </p:nvGraphicFramePr>
        <p:xfrm>
          <a:off x="399392" y="2645074"/>
          <a:ext cx="11105888" cy="3994223"/>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289301131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105888" cy="5452195"/>
          </a:xfrm>
        </p:spPr>
        <p:txBody>
          <a:bodyPr/>
          <a:lstStyle/>
          <a:p>
            <a:pPr>
              <a:lnSpc>
                <a:spcPts val="3600"/>
              </a:lnSpc>
            </a:pPr>
            <a:r>
              <a:rPr lang="en-US" dirty="0" err="1">
                <a:solidFill>
                  <a:schemeClr val="tx1"/>
                </a:solidFill>
                <a:latin typeface="Segoe UI"/>
                <a:ea typeface="MS PGothic"/>
              </a:rPr>
              <a:t>BitBlender</a:t>
            </a:r>
            <a:r>
              <a:rPr lang="en-US" dirty="0">
                <a:solidFill>
                  <a:schemeClr val="tx1"/>
                </a:solidFill>
                <a:latin typeface="Segoe UI"/>
                <a:ea typeface="MS PGothic"/>
              </a:rPr>
              <a:t> Configuration: </a:t>
            </a:r>
            <a:r>
              <a:rPr lang="en-US" dirty="0">
                <a:solidFill>
                  <a:srgbClr val="0070C0"/>
                </a:solidFill>
                <a:latin typeface="Consolas" panose="020B0609020204030204" pitchFamily="49" charset="0"/>
                <a:ea typeface="MS PGothic"/>
              </a:rPr>
              <a:t>H</a:t>
            </a:r>
            <a:r>
              <a:rPr lang="en-US" dirty="0">
                <a:solidFill>
                  <a:schemeClr val="tx1"/>
                </a:solidFill>
                <a:latin typeface="Segoe UI"/>
                <a:ea typeface="MS PGothic"/>
              </a:rPr>
              <a:t>=9, </a:t>
            </a:r>
            <a:r>
              <a:rPr lang="en-US" b="1" u="sng" dirty="0">
                <a:solidFill>
                  <a:srgbClr val="0070C0"/>
                </a:solidFill>
                <a:latin typeface="Consolas" panose="020B0609020204030204" pitchFamily="49" charset="0"/>
                <a:ea typeface="MS PGothic"/>
              </a:rPr>
              <a:t>S</a:t>
            </a:r>
            <a:r>
              <a:rPr lang="en-US" b="1" u="sng" dirty="0">
                <a:solidFill>
                  <a:schemeClr val="tx1"/>
                </a:solidFill>
                <a:latin typeface="Segoe UI"/>
                <a:ea typeface="MS PGothic"/>
              </a:rPr>
              <a:t>=1-6</a:t>
            </a:r>
            <a:r>
              <a:rPr lang="en-US" dirty="0">
                <a:solidFill>
                  <a:schemeClr val="tx1"/>
                </a:solidFill>
                <a:latin typeface="Segoe UI"/>
                <a:ea typeface="MS PGothic"/>
              </a:rPr>
              <a:t>, </a:t>
            </a:r>
            <a:r>
              <a:rPr lang="en-US" dirty="0">
                <a:solidFill>
                  <a:srgbClr val="0070C0"/>
                </a:solidFill>
                <a:latin typeface="Consolas" panose="020B0609020204030204" pitchFamily="49" charset="0"/>
                <a:ea typeface="MS PGothic"/>
              </a:rPr>
              <a:t>P</a:t>
            </a:r>
            <a:r>
              <a:rPr lang="en-US" dirty="0">
                <a:solidFill>
                  <a:schemeClr val="tx1"/>
                </a:solidFill>
                <a:latin typeface="Segoe UI"/>
                <a:ea typeface="MS PGothic"/>
              </a:rPr>
              <a:t>=8, </a:t>
            </a:r>
            <a:r>
              <a:rPr lang="en-US" dirty="0">
                <a:solidFill>
                  <a:srgbClr val="0070C0"/>
                </a:solidFill>
                <a:latin typeface="Consolas" panose="020B0609020204030204" pitchFamily="49" charset="0"/>
                <a:ea typeface="MS PGothic"/>
              </a:rPr>
              <a:t>D</a:t>
            </a:r>
            <a:r>
              <a:rPr lang="en-US" dirty="0">
                <a:solidFill>
                  <a:schemeClr val="tx1"/>
                </a:solidFill>
                <a:latin typeface="Segoe UI"/>
                <a:ea typeface="MS PGothic"/>
              </a:rPr>
              <a:t>=16, </a:t>
            </a:r>
            <a:r>
              <a:rPr lang="en-US" dirty="0">
                <a:solidFill>
                  <a:srgbClr val="0070C0"/>
                </a:solidFill>
                <a:latin typeface="Consolas" panose="020B0609020204030204" pitchFamily="49" charset="0"/>
                <a:ea typeface="MS PGothic"/>
              </a:rPr>
              <a:t>L</a:t>
            </a:r>
            <a:r>
              <a:rPr lang="en-US" dirty="0">
                <a:solidFill>
                  <a:schemeClr val="tx1"/>
                </a:solidFill>
                <a:latin typeface="Segoe UI"/>
                <a:ea typeface="MS PGothic"/>
              </a:rPr>
              <a:t>=144M.</a:t>
            </a:r>
          </a:p>
          <a:p>
            <a:pPr lvl="1">
              <a:lnSpc>
                <a:spcPts val="3600"/>
              </a:lnSpc>
            </a:pPr>
            <a:r>
              <a:rPr lang="en-US" dirty="0">
                <a:solidFill>
                  <a:schemeClr val="tx1"/>
                </a:solidFill>
                <a:latin typeface="Segoe UI"/>
                <a:ea typeface="MS PGothic"/>
              </a:rPr>
              <a:t>Almost linear throughput increase – </a:t>
            </a:r>
            <a:r>
              <a:rPr lang="en-US" dirty="0">
                <a:solidFill>
                  <a:srgbClr val="9E4F00"/>
                </a:solidFill>
                <a:latin typeface="Segoe UI"/>
                <a:ea typeface="MS PGothic"/>
              </a:rPr>
              <a:t>dynamic dataflow stalls are very rare</a:t>
            </a:r>
            <a:r>
              <a:rPr lang="en-US" dirty="0">
                <a:solidFill>
                  <a:schemeClr val="tx1"/>
                </a:solidFill>
                <a:latin typeface="Segoe UI"/>
                <a:ea typeface="MS PGothic"/>
              </a:rPr>
              <a:t>.</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Experimental Results</a:t>
            </a:r>
          </a:p>
        </p:txBody>
      </p:sp>
      <p:graphicFrame>
        <p:nvGraphicFramePr>
          <p:cNvPr id="6" name="Chart 5">
            <a:extLst>
              <a:ext uri="{FF2B5EF4-FFF2-40B4-BE49-F238E27FC236}">
                <a16:creationId xmlns:a16="http://schemas.microsoft.com/office/drawing/2014/main" id="{BA5AAAB9-8356-415F-868B-7D33F15139E4}"/>
              </a:ext>
            </a:extLst>
          </p:cNvPr>
          <p:cNvGraphicFramePr>
            <a:graphicFrameLocks/>
          </p:cNvGraphicFramePr>
          <p:nvPr>
            <p:extLst>
              <p:ext uri="{D42A27DB-BD31-4B8C-83A1-F6EECF244321}">
                <p14:modId xmlns:p14="http://schemas.microsoft.com/office/powerpoint/2010/main" val="1358430664"/>
              </p:ext>
            </p:extLst>
          </p:nvPr>
        </p:nvGraphicFramePr>
        <p:xfrm>
          <a:off x="975360" y="2516735"/>
          <a:ext cx="10241280" cy="3800475"/>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277851986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105888" cy="5452195"/>
          </a:xfrm>
        </p:spPr>
        <p:txBody>
          <a:bodyPr/>
          <a:lstStyle/>
          <a:p>
            <a:pPr>
              <a:lnSpc>
                <a:spcPts val="3600"/>
              </a:lnSpc>
            </a:pPr>
            <a:r>
              <a:rPr lang="en-US" dirty="0" err="1">
                <a:solidFill>
                  <a:schemeClr val="tx1"/>
                </a:solidFill>
                <a:latin typeface="Segoe UI"/>
                <a:ea typeface="MS PGothic"/>
              </a:rPr>
              <a:t>BitBlender</a:t>
            </a:r>
            <a:r>
              <a:rPr lang="en-US" dirty="0">
                <a:solidFill>
                  <a:schemeClr val="tx1"/>
                </a:solidFill>
                <a:latin typeface="Segoe UI"/>
                <a:ea typeface="MS PGothic"/>
              </a:rPr>
              <a:t> Configuration: </a:t>
            </a:r>
            <a:r>
              <a:rPr lang="en-US" dirty="0">
                <a:solidFill>
                  <a:srgbClr val="0070C0"/>
                </a:solidFill>
                <a:latin typeface="Consolas" panose="020B0609020204030204" pitchFamily="49" charset="0"/>
                <a:ea typeface="MS PGothic"/>
              </a:rPr>
              <a:t>H</a:t>
            </a:r>
            <a:r>
              <a:rPr lang="en-US" dirty="0">
                <a:solidFill>
                  <a:schemeClr val="tx1"/>
                </a:solidFill>
                <a:latin typeface="Segoe UI"/>
                <a:ea typeface="MS PGothic"/>
              </a:rPr>
              <a:t>=9, </a:t>
            </a:r>
            <a:r>
              <a:rPr lang="en-US" dirty="0">
                <a:solidFill>
                  <a:srgbClr val="0070C0"/>
                </a:solidFill>
                <a:latin typeface="Consolas" panose="020B0609020204030204" pitchFamily="49" charset="0"/>
                <a:ea typeface="MS PGothic"/>
              </a:rPr>
              <a:t>S</a:t>
            </a:r>
            <a:r>
              <a:rPr lang="en-US" dirty="0">
                <a:solidFill>
                  <a:schemeClr val="tx1"/>
                </a:solidFill>
                <a:latin typeface="Segoe UI"/>
                <a:ea typeface="MS PGothic"/>
              </a:rPr>
              <a:t>=6, </a:t>
            </a:r>
            <a:r>
              <a:rPr lang="en-US" b="1" u="sng" dirty="0">
                <a:solidFill>
                  <a:srgbClr val="0070C0"/>
                </a:solidFill>
                <a:latin typeface="Consolas" panose="020B0609020204030204" pitchFamily="49" charset="0"/>
                <a:ea typeface="MS PGothic"/>
              </a:rPr>
              <a:t>P</a:t>
            </a:r>
            <a:r>
              <a:rPr lang="en-US" b="1" u="sng" dirty="0">
                <a:solidFill>
                  <a:schemeClr val="tx1"/>
                </a:solidFill>
                <a:latin typeface="Segoe UI"/>
                <a:ea typeface="MS PGothic"/>
              </a:rPr>
              <a:t>=2-8</a:t>
            </a:r>
            <a:r>
              <a:rPr lang="en-US" dirty="0">
                <a:solidFill>
                  <a:schemeClr val="tx1"/>
                </a:solidFill>
                <a:latin typeface="Segoe UI"/>
                <a:ea typeface="MS PGothic"/>
              </a:rPr>
              <a:t>, </a:t>
            </a:r>
            <a:r>
              <a:rPr lang="en-US" dirty="0">
                <a:solidFill>
                  <a:srgbClr val="0070C0"/>
                </a:solidFill>
                <a:latin typeface="Consolas" panose="020B0609020204030204" pitchFamily="49" charset="0"/>
                <a:ea typeface="MS PGothic"/>
              </a:rPr>
              <a:t>D</a:t>
            </a:r>
            <a:r>
              <a:rPr lang="en-US" dirty="0">
                <a:solidFill>
                  <a:schemeClr val="tx1"/>
                </a:solidFill>
                <a:latin typeface="Segoe UI"/>
                <a:ea typeface="MS PGothic"/>
              </a:rPr>
              <a:t>=16, </a:t>
            </a:r>
            <a:r>
              <a:rPr lang="en-US" dirty="0">
                <a:solidFill>
                  <a:srgbClr val="0070C0"/>
                </a:solidFill>
                <a:latin typeface="Consolas" panose="020B0609020204030204" pitchFamily="49" charset="0"/>
                <a:ea typeface="MS PGothic"/>
              </a:rPr>
              <a:t>L</a:t>
            </a:r>
            <a:r>
              <a:rPr lang="en-US" dirty="0">
                <a:solidFill>
                  <a:schemeClr val="tx1"/>
                </a:solidFill>
                <a:latin typeface="Segoe UI"/>
                <a:ea typeface="MS PGothic"/>
              </a:rPr>
              <a:t>=144M.</a:t>
            </a:r>
          </a:p>
          <a:p>
            <a:pPr lvl="1">
              <a:lnSpc>
                <a:spcPts val="3600"/>
              </a:lnSpc>
            </a:pPr>
            <a:r>
              <a:rPr lang="en-US" dirty="0">
                <a:solidFill>
                  <a:schemeClr val="tx1"/>
                </a:solidFill>
                <a:latin typeface="Segoe UI"/>
                <a:ea typeface="MS PGothic"/>
              </a:rPr>
              <a:t>Highlights dynamic stalling: with </a:t>
            </a:r>
            <a:r>
              <a:rPr lang="en-US" dirty="0">
                <a:solidFill>
                  <a:srgbClr val="0070C0"/>
                </a:solidFill>
                <a:latin typeface="Consolas" panose="020B0609020204030204" pitchFamily="49" charset="0"/>
                <a:ea typeface="MS PGothic"/>
              </a:rPr>
              <a:t>P&lt;S</a:t>
            </a:r>
            <a:r>
              <a:rPr lang="en-US" dirty="0">
                <a:solidFill>
                  <a:schemeClr val="tx1"/>
                </a:solidFill>
                <a:latin typeface="Segoe UI"/>
                <a:ea typeface="MS PGothic"/>
              </a:rPr>
              <a:t>, we’re bottlenecked by </a:t>
            </a:r>
            <a:r>
              <a:rPr lang="en-US" dirty="0">
                <a:solidFill>
                  <a:srgbClr val="0070C0"/>
                </a:solidFill>
                <a:latin typeface="Consolas" panose="020B0609020204030204" pitchFamily="49" charset="0"/>
                <a:ea typeface="MS PGothic"/>
              </a:rPr>
              <a:t>P</a:t>
            </a:r>
            <a:r>
              <a:rPr lang="en-US" dirty="0">
                <a:solidFill>
                  <a:schemeClr val="tx1"/>
                </a:solidFill>
                <a:latin typeface="Segoe UI"/>
                <a:ea typeface="MS PGothic"/>
              </a:rPr>
              <a:t>.</a:t>
            </a:r>
          </a:p>
          <a:p>
            <a:pPr lvl="1">
              <a:lnSpc>
                <a:spcPts val="3600"/>
              </a:lnSpc>
            </a:pPr>
            <a:r>
              <a:rPr lang="en-US" dirty="0">
                <a:solidFill>
                  <a:schemeClr val="tx1"/>
                </a:solidFill>
                <a:latin typeface="Segoe UI"/>
                <a:ea typeface="MS PGothic"/>
              </a:rPr>
              <a:t>Max-flow, min-cut. Expected </a:t>
            </a:r>
            <a:r>
              <a:rPr lang="en-US" dirty="0">
                <a:solidFill>
                  <a:srgbClr val="9E4F00"/>
                </a:solidFill>
                <a:latin typeface="Segoe UI"/>
                <a:ea typeface="MS PGothic"/>
              </a:rPr>
              <a:t>throughput scales </a:t>
            </a:r>
            <a:r>
              <a:rPr lang="en-US" dirty="0">
                <a:solidFill>
                  <a:schemeClr val="tx1"/>
                </a:solidFill>
                <a:latin typeface="Segoe UI"/>
                <a:ea typeface="MS PGothic"/>
              </a:rPr>
              <a:t>with </a:t>
            </a:r>
            <a:r>
              <a:rPr lang="en-US" dirty="0">
                <a:solidFill>
                  <a:srgbClr val="0070C0"/>
                </a:solidFill>
                <a:latin typeface="Consolas" panose="020B0609020204030204" pitchFamily="49" charset="0"/>
                <a:ea typeface="MS PGothic"/>
              </a:rPr>
              <a:t>Min(S,P)</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Experimental Results</a:t>
            </a:r>
          </a:p>
        </p:txBody>
      </p:sp>
      <p:graphicFrame>
        <p:nvGraphicFramePr>
          <p:cNvPr id="7" name="Chart 6">
            <a:extLst>
              <a:ext uri="{FF2B5EF4-FFF2-40B4-BE49-F238E27FC236}">
                <a16:creationId xmlns:a16="http://schemas.microsoft.com/office/drawing/2014/main" id="{A0FC3997-FFB8-4159-BD65-26D607AC2783}"/>
              </a:ext>
            </a:extLst>
          </p:cNvPr>
          <p:cNvGraphicFramePr>
            <a:graphicFrameLocks/>
          </p:cNvGraphicFramePr>
          <p:nvPr>
            <p:extLst>
              <p:ext uri="{D42A27DB-BD31-4B8C-83A1-F6EECF244321}">
                <p14:modId xmlns:p14="http://schemas.microsoft.com/office/powerpoint/2010/main" val="3110950868"/>
              </p:ext>
            </p:extLst>
          </p:nvPr>
        </p:nvGraphicFramePr>
        <p:xfrm>
          <a:off x="966952" y="3005960"/>
          <a:ext cx="9755701" cy="3633338"/>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342566592"/>
      </p:ext>
    </p:extLst>
  </p:cSld>
  <p:clrMapOvr>
    <a:masterClrMapping/>
  </p:clrMapOvr>
  <mc:AlternateContent xmlns:mc="http://schemas.openxmlformats.org/markup-compatibility/2006">
    <mc:Choice xmlns:p14="http://schemas.microsoft.com/office/powerpoint/2010/main" Requires="p14">
      <p:transition p14:dur="100" advTm="61222">
        <p:fade/>
      </p:transition>
    </mc:Choice>
    <mc:Fallback>
      <p:transition advTm="61222">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105888" cy="5452195"/>
          </a:xfrm>
        </p:spPr>
        <p:txBody>
          <a:bodyPr/>
          <a:lstStyle/>
          <a:p>
            <a:pPr>
              <a:lnSpc>
                <a:spcPts val="3600"/>
              </a:lnSpc>
            </a:pPr>
            <a:r>
              <a:rPr lang="en-US" dirty="0" err="1">
                <a:solidFill>
                  <a:schemeClr val="tx1"/>
                </a:solidFill>
                <a:latin typeface="Segoe UI"/>
                <a:ea typeface="MS PGothic"/>
              </a:rPr>
              <a:t>BitBlender</a:t>
            </a:r>
            <a:r>
              <a:rPr lang="en-US" dirty="0">
                <a:solidFill>
                  <a:schemeClr val="tx1"/>
                </a:solidFill>
                <a:latin typeface="Segoe UI"/>
                <a:ea typeface="MS PGothic"/>
              </a:rPr>
              <a:t> Configuration: </a:t>
            </a:r>
            <a:r>
              <a:rPr lang="en-US" b="1" u="sng" dirty="0">
                <a:solidFill>
                  <a:srgbClr val="0070C0"/>
                </a:solidFill>
                <a:latin typeface="Consolas" panose="020B0609020204030204" pitchFamily="49" charset="0"/>
                <a:ea typeface="MS PGothic"/>
              </a:rPr>
              <a:t>H</a:t>
            </a:r>
            <a:r>
              <a:rPr lang="en-US" b="1" u="sng" dirty="0">
                <a:solidFill>
                  <a:schemeClr val="tx1"/>
                </a:solidFill>
                <a:latin typeface="Segoe UI"/>
                <a:ea typeface="MS PGothic"/>
              </a:rPr>
              <a:t>=3-9</a:t>
            </a:r>
            <a:r>
              <a:rPr lang="en-US" dirty="0">
                <a:solidFill>
                  <a:schemeClr val="tx1"/>
                </a:solidFill>
                <a:latin typeface="Segoe UI"/>
                <a:ea typeface="MS PGothic"/>
              </a:rPr>
              <a:t>, </a:t>
            </a:r>
            <a:r>
              <a:rPr lang="en-US" dirty="0">
                <a:solidFill>
                  <a:srgbClr val="0070C0"/>
                </a:solidFill>
                <a:latin typeface="Consolas" panose="020B0609020204030204" pitchFamily="49" charset="0"/>
                <a:ea typeface="MS PGothic"/>
              </a:rPr>
              <a:t>S</a:t>
            </a:r>
            <a:r>
              <a:rPr lang="en-US" dirty="0">
                <a:solidFill>
                  <a:schemeClr val="tx1"/>
                </a:solidFill>
                <a:latin typeface="Segoe UI"/>
                <a:ea typeface="MS PGothic"/>
              </a:rPr>
              <a:t>=6, </a:t>
            </a:r>
            <a:r>
              <a:rPr lang="en-US" dirty="0">
                <a:solidFill>
                  <a:srgbClr val="0070C0"/>
                </a:solidFill>
                <a:latin typeface="Consolas" panose="020B0609020204030204" pitchFamily="49" charset="0"/>
                <a:ea typeface="MS PGothic"/>
              </a:rPr>
              <a:t>P</a:t>
            </a:r>
            <a:r>
              <a:rPr lang="en-US" dirty="0">
                <a:solidFill>
                  <a:schemeClr val="tx1"/>
                </a:solidFill>
                <a:latin typeface="Segoe UI"/>
                <a:ea typeface="MS PGothic"/>
              </a:rPr>
              <a:t>=8, </a:t>
            </a:r>
            <a:r>
              <a:rPr lang="en-US" dirty="0">
                <a:solidFill>
                  <a:srgbClr val="0070C0"/>
                </a:solidFill>
                <a:latin typeface="Consolas" panose="020B0609020204030204" pitchFamily="49" charset="0"/>
                <a:ea typeface="MS PGothic"/>
              </a:rPr>
              <a:t>D</a:t>
            </a:r>
            <a:r>
              <a:rPr lang="en-US" dirty="0">
                <a:solidFill>
                  <a:schemeClr val="tx1"/>
                </a:solidFill>
                <a:latin typeface="Segoe UI"/>
                <a:ea typeface="MS PGothic"/>
              </a:rPr>
              <a:t>=16, </a:t>
            </a:r>
            <a:r>
              <a:rPr lang="en-US" dirty="0">
                <a:solidFill>
                  <a:srgbClr val="0070C0"/>
                </a:solidFill>
                <a:latin typeface="Consolas" panose="020B0609020204030204" pitchFamily="49" charset="0"/>
                <a:ea typeface="MS PGothic"/>
              </a:rPr>
              <a:t>L</a:t>
            </a:r>
            <a:r>
              <a:rPr lang="en-US" dirty="0">
                <a:solidFill>
                  <a:schemeClr val="tx1"/>
                </a:solidFill>
                <a:latin typeface="Segoe UI"/>
                <a:ea typeface="MS PGothic"/>
              </a:rPr>
              <a:t>=144M.</a:t>
            </a:r>
          </a:p>
          <a:p>
            <a:pPr lvl="1">
              <a:lnSpc>
                <a:spcPts val="3600"/>
              </a:lnSpc>
            </a:pPr>
            <a:r>
              <a:rPr lang="en-US" dirty="0">
                <a:solidFill>
                  <a:srgbClr val="0070C0"/>
                </a:solidFill>
                <a:latin typeface="Consolas" panose="020B0609020204030204" pitchFamily="49" charset="0"/>
                <a:ea typeface="MS PGothic"/>
              </a:rPr>
              <a:t>H</a:t>
            </a:r>
            <a:r>
              <a:rPr lang="en-US" dirty="0">
                <a:solidFill>
                  <a:schemeClr val="tx1"/>
                </a:solidFill>
                <a:latin typeface="Segoe UI"/>
                <a:ea typeface="MS PGothic"/>
              </a:rPr>
              <a:t> only affects throughput by affecting achievable frequency.</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Experimental Results</a:t>
            </a:r>
          </a:p>
        </p:txBody>
      </p:sp>
      <p:graphicFrame>
        <p:nvGraphicFramePr>
          <p:cNvPr id="6" name="Chart 5">
            <a:extLst>
              <a:ext uri="{FF2B5EF4-FFF2-40B4-BE49-F238E27FC236}">
                <a16:creationId xmlns:a16="http://schemas.microsoft.com/office/drawing/2014/main" id="{73E8FAE6-C846-4CE2-928E-5FBD2AD550FA}"/>
              </a:ext>
            </a:extLst>
          </p:cNvPr>
          <p:cNvGraphicFramePr>
            <a:graphicFrameLocks/>
          </p:cNvGraphicFramePr>
          <p:nvPr>
            <p:extLst>
              <p:ext uri="{D42A27DB-BD31-4B8C-83A1-F6EECF244321}">
                <p14:modId xmlns:p14="http://schemas.microsoft.com/office/powerpoint/2010/main" val="999587775"/>
              </p:ext>
            </p:extLst>
          </p:nvPr>
        </p:nvGraphicFramePr>
        <p:xfrm>
          <a:off x="975360" y="2524497"/>
          <a:ext cx="10241280" cy="41148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287590702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6011916" y="1155787"/>
            <a:ext cx="5705534" cy="5483510"/>
          </a:xfrm>
        </p:spPr>
        <p:txBody>
          <a:bodyPr/>
          <a:lstStyle/>
          <a:p>
            <a:pPr>
              <a:lnSpc>
                <a:spcPts val="3600"/>
              </a:lnSpc>
            </a:pPr>
            <a:r>
              <a:rPr lang="en-US" dirty="0">
                <a:latin typeface="Segoe UI"/>
                <a:ea typeface="MS PGothic"/>
                <a:cs typeface="Arial"/>
              </a:rPr>
              <a:t>Inserting into a Bloom filter:</a:t>
            </a:r>
          </a:p>
          <a:p>
            <a:pPr lvl="1">
              <a:lnSpc>
                <a:spcPts val="3600"/>
              </a:lnSpc>
            </a:pPr>
            <a:r>
              <a:rPr lang="en-US" dirty="0">
                <a:solidFill>
                  <a:schemeClr val="tx1"/>
                </a:solidFill>
                <a:latin typeface="Segoe UI"/>
                <a:ea typeface="MS PGothic"/>
              </a:rPr>
              <a:t>Initially the bit-vector is all 0’s.</a:t>
            </a:r>
          </a:p>
          <a:p>
            <a:pPr lvl="1">
              <a:lnSpc>
                <a:spcPts val="3600"/>
              </a:lnSpc>
            </a:pPr>
            <a:r>
              <a:rPr lang="en-US" dirty="0">
                <a:solidFill>
                  <a:schemeClr val="tx1"/>
                </a:solidFill>
                <a:latin typeface="Segoe UI"/>
                <a:ea typeface="MS PGothic"/>
              </a:rPr>
              <a:t>For each inserted element, hash the data to get bit-vector indices</a:t>
            </a:r>
            <a:endParaRPr lang="en-US" b="1" dirty="0">
              <a:solidFill>
                <a:srgbClr val="0070C0"/>
              </a:solidFill>
              <a:latin typeface="Consolas"/>
              <a:ea typeface="MS PGothic"/>
            </a:endParaRPr>
          </a:p>
          <a:p>
            <a:pPr lvl="1">
              <a:lnSpc>
                <a:spcPts val="3600"/>
              </a:lnSpc>
            </a:pPr>
            <a:r>
              <a:rPr lang="en-US" dirty="0">
                <a:solidFill>
                  <a:schemeClr val="tx1"/>
                </a:solidFill>
                <a:latin typeface="Segoe UI"/>
                <a:ea typeface="MS PGothic"/>
              </a:rPr>
              <a:t>Set all BV[</a:t>
            </a:r>
            <a:r>
              <a:rPr lang="en-US" b="1" dirty="0">
                <a:solidFill>
                  <a:srgbClr val="0070C0"/>
                </a:solidFill>
                <a:latin typeface="Consolas"/>
                <a:ea typeface="MS PGothic"/>
              </a:rPr>
              <a:t>i</a:t>
            </a:r>
            <a:r>
              <a:rPr lang="en-US" dirty="0">
                <a:solidFill>
                  <a:schemeClr val="tx1"/>
                </a:solidFill>
                <a:latin typeface="Segoe UI"/>
                <a:ea typeface="MS PGothic"/>
              </a:rPr>
              <a:t>] to 1.</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Inserting into a Bloom Filter</a:t>
            </a:r>
          </a:p>
        </p:txBody>
      </p:sp>
      <p:pic>
        <p:nvPicPr>
          <p:cNvPr id="1026" name="Picture 2">
            <a:extLst>
              <a:ext uri="{FF2B5EF4-FFF2-40B4-BE49-F238E27FC236}">
                <a16:creationId xmlns:a16="http://schemas.microsoft.com/office/drawing/2014/main" id="{66020BE7-F167-44DF-B168-3F6583180D8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7715" y="1155787"/>
            <a:ext cx="5715000"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1D7A7747-468E-40B7-AFD3-18B5093E323F}"/>
              </a:ext>
            </a:extLst>
          </p:cNvPr>
          <p:cNvSpPr txBox="1">
            <a:spLocks/>
          </p:cNvSpPr>
          <p:nvPr/>
        </p:nvSpPr>
        <p:spPr bwMode="auto">
          <a:xfrm>
            <a:off x="370778" y="4408210"/>
            <a:ext cx="5725222" cy="224339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kern="0" dirty="0">
                <a:latin typeface="Segoe UI"/>
                <a:ea typeface="MS PGothic"/>
                <a:cs typeface="Arial"/>
              </a:rPr>
              <a:t>In this example, we have </a:t>
            </a:r>
            <a:r>
              <a:rPr lang="en-US" kern="0" dirty="0">
                <a:solidFill>
                  <a:srgbClr val="0070C0"/>
                </a:solidFill>
                <a:latin typeface="Consolas"/>
                <a:ea typeface="MS PGothic"/>
                <a:cs typeface="Arial"/>
              </a:rPr>
              <a:t>H</a:t>
            </a:r>
            <a:r>
              <a:rPr lang="en-US" kern="0" dirty="0">
                <a:latin typeface="Segoe UI"/>
                <a:ea typeface="MS PGothic"/>
                <a:cs typeface="Arial"/>
              </a:rPr>
              <a:t>=3 hash functions and </a:t>
            </a:r>
            <a:r>
              <a:rPr lang="en-US" kern="0" dirty="0">
                <a:solidFill>
                  <a:srgbClr val="0070C0"/>
                </a:solidFill>
                <a:latin typeface="Consolas"/>
                <a:ea typeface="MS PGothic"/>
                <a:cs typeface="Arial"/>
              </a:rPr>
              <a:t>L</a:t>
            </a:r>
            <a:r>
              <a:rPr lang="en-US" kern="0" dirty="0">
                <a:latin typeface="Segoe UI"/>
                <a:ea typeface="MS PGothic"/>
                <a:cs typeface="Arial"/>
              </a:rPr>
              <a:t>=15 bits in the bit-vector.</a:t>
            </a:r>
            <a:endParaRPr lang="en-US" kern="0" dirty="0">
              <a:latin typeface="Segoe UI"/>
              <a:cs typeface="Arial"/>
            </a:endParaRPr>
          </a:p>
          <a:p>
            <a:pPr marL="0" indent="0">
              <a:lnSpc>
                <a:spcPts val="3600"/>
              </a:lnSpc>
              <a:buNone/>
            </a:pPr>
            <a:r>
              <a:rPr lang="en-US" kern="0" dirty="0">
                <a:latin typeface="Segoe UI"/>
                <a:ea typeface="MS PGothic"/>
                <a:cs typeface="Arial"/>
              </a:rPr>
              <a:t>We are inserting </a:t>
            </a:r>
            <a:r>
              <a:rPr lang="en-US" kern="0" dirty="0">
                <a:solidFill>
                  <a:srgbClr val="0070C0"/>
                </a:solidFill>
                <a:latin typeface="Consolas"/>
                <a:ea typeface="MS PGothic"/>
                <a:cs typeface="Arial"/>
              </a:rPr>
              <a:t>I</a:t>
            </a:r>
            <a:r>
              <a:rPr lang="en-US" kern="0" dirty="0">
                <a:latin typeface="Segoe UI"/>
                <a:ea typeface="MS PGothic"/>
                <a:cs typeface="Arial"/>
              </a:rPr>
              <a:t>=2 elements.</a:t>
            </a:r>
            <a:endParaRPr lang="en-US" kern="0" dirty="0">
              <a:latin typeface="Segoe UI"/>
              <a:cs typeface="Arial"/>
            </a:endParaRPr>
          </a:p>
        </p:txBody>
      </p:sp>
    </p:spTree>
    <p:custDataLst>
      <p:tags r:id="rId1"/>
    </p:custDataLst>
    <p:extLst>
      <p:ext uri="{BB962C8B-B14F-4D97-AF65-F5344CB8AC3E}">
        <p14:creationId xmlns:p14="http://schemas.microsoft.com/office/powerpoint/2010/main" val="174481244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5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25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25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25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fade">
                                      <p:cBhvr>
                                        <p:cTn id="30"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105888" cy="5452195"/>
          </a:xfrm>
        </p:spPr>
        <p:txBody>
          <a:bodyPr/>
          <a:lstStyle/>
          <a:p>
            <a:pPr>
              <a:lnSpc>
                <a:spcPts val="3600"/>
              </a:lnSpc>
            </a:pPr>
            <a:r>
              <a:rPr lang="en-US" dirty="0" err="1">
                <a:solidFill>
                  <a:schemeClr val="tx1"/>
                </a:solidFill>
                <a:latin typeface="Segoe UI"/>
                <a:ea typeface="MS PGothic"/>
              </a:rPr>
              <a:t>BitBlender</a:t>
            </a:r>
            <a:r>
              <a:rPr lang="en-US" dirty="0">
                <a:solidFill>
                  <a:schemeClr val="tx1"/>
                </a:solidFill>
                <a:latin typeface="Segoe UI"/>
                <a:ea typeface="MS PGothic"/>
              </a:rPr>
              <a:t> Configuration: </a:t>
            </a:r>
            <a:r>
              <a:rPr lang="en-US" dirty="0">
                <a:solidFill>
                  <a:srgbClr val="0070C0"/>
                </a:solidFill>
                <a:latin typeface="Consolas" panose="020B0609020204030204" pitchFamily="49" charset="0"/>
                <a:ea typeface="MS PGothic"/>
              </a:rPr>
              <a:t>H</a:t>
            </a:r>
            <a:r>
              <a:rPr lang="en-US" dirty="0">
                <a:solidFill>
                  <a:schemeClr val="tx1"/>
                </a:solidFill>
                <a:latin typeface="Segoe UI"/>
                <a:ea typeface="MS PGothic"/>
              </a:rPr>
              <a:t>=9, </a:t>
            </a:r>
            <a:r>
              <a:rPr lang="en-US" dirty="0">
                <a:solidFill>
                  <a:srgbClr val="0070C0"/>
                </a:solidFill>
                <a:latin typeface="Consolas" panose="020B0609020204030204" pitchFamily="49" charset="0"/>
                <a:ea typeface="MS PGothic"/>
              </a:rPr>
              <a:t>S</a:t>
            </a:r>
            <a:r>
              <a:rPr lang="en-US" dirty="0">
                <a:solidFill>
                  <a:schemeClr val="tx1"/>
                </a:solidFill>
                <a:latin typeface="Segoe UI"/>
                <a:ea typeface="MS PGothic"/>
              </a:rPr>
              <a:t>=6, </a:t>
            </a:r>
            <a:r>
              <a:rPr lang="en-US" dirty="0">
                <a:solidFill>
                  <a:srgbClr val="0070C0"/>
                </a:solidFill>
                <a:latin typeface="Consolas" panose="020B0609020204030204" pitchFamily="49" charset="0"/>
                <a:ea typeface="MS PGothic"/>
              </a:rPr>
              <a:t>P</a:t>
            </a:r>
            <a:r>
              <a:rPr lang="en-US" dirty="0">
                <a:solidFill>
                  <a:schemeClr val="tx1"/>
                </a:solidFill>
                <a:latin typeface="Segoe UI"/>
                <a:ea typeface="MS PGothic"/>
              </a:rPr>
              <a:t>=8, </a:t>
            </a:r>
            <a:r>
              <a:rPr lang="en-US" b="1" u="sng" dirty="0">
                <a:solidFill>
                  <a:srgbClr val="0070C0"/>
                </a:solidFill>
                <a:latin typeface="Consolas" panose="020B0609020204030204" pitchFamily="49" charset="0"/>
                <a:ea typeface="MS PGothic"/>
              </a:rPr>
              <a:t>D</a:t>
            </a:r>
            <a:r>
              <a:rPr lang="en-US" b="1" u="sng" dirty="0">
                <a:solidFill>
                  <a:schemeClr val="tx1"/>
                </a:solidFill>
                <a:latin typeface="Segoe UI"/>
                <a:ea typeface="MS PGothic"/>
              </a:rPr>
              <a:t>=2-16</a:t>
            </a:r>
            <a:r>
              <a:rPr lang="en-US" dirty="0">
                <a:solidFill>
                  <a:schemeClr val="tx1"/>
                </a:solidFill>
                <a:latin typeface="Segoe UI"/>
                <a:ea typeface="MS PGothic"/>
              </a:rPr>
              <a:t>, </a:t>
            </a:r>
            <a:r>
              <a:rPr lang="en-US" dirty="0">
                <a:solidFill>
                  <a:srgbClr val="0070C0"/>
                </a:solidFill>
                <a:latin typeface="Consolas" panose="020B0609020204030204" pitchFamily="49" charset="0"/>
                <a:ea typeface="MS PGothic"/>
              </a:rPr>
              <a:t>L</a:t>
            </a:r>
            <a:r>
              <a:rPr lang="en-US" dirty="0">
                <a:solidFill>
                  <a:schemeClr val="tx1"/>
                </a:solidFill>
                <a:latin typeface="Segoe UI"/>
                <a:ea typeface="MS PGothic"/>
              </a:rPr>
              <a:t>=144M.</a:t>
            </a:r>
          </a:p>
          <a:p>
            <a:pPr lvl="1">
              <a:lnSpc>
                <a:spcPts val="3600"/>
              </a:lnSpc>
            </a:pPr>
            <a:r>
              <a:rPr lang="en-US" dirty="0">
                <a:solidFill>
                  <a:schemeClr val="tx1"/>
                </a:solidFill>
                <a:latin typeface="Segoe UI"/>
                <a:ea typeface="MS PGothic"/>
              </a:rPr>
              <a:t>Lower </a:t>
            </a:r>
            <a:r>
              <a:rPr lang="en-US" dirty="0">
                <a:solidFill>
                  <a:srgbClr val="0070C0"/>
                </a:solidFill>
                <a:latin typeface="Consolas" panose="020B0609020204030204" pitchFamily="49" charset="0"/>
                <a:ea typeface="MS PGothic"/>
              </a:rPr>
              <a:t>D</a:t>
            </a:r>
            <a:r>
              <a:rPr lang="en-US" dirty="0">
                <a:solidFill>
                  <a:schemeClr val="tx1"/>
                </a:solidFill>
                <a:latin typeface="Segoe UI"/>
                <a:ea typeface="MS PGothic"/>
              </a:rPr>
              <a:t> </a:t>
            </a:r>
            <a:r>
              <a:rPr lang="en-US" dirty="0">
                <a:solidFill>
                  <a:srgbClr val="000000"/>
                </a:solidFill>
                <a:latin typeface="Segoe UI"/>
                <a:ea typeface="MS PGothic"/>
                <a:cs typeface="Arial"/>
              </a:rPr>
              <a:t>→ </a:t>
            </a:r>
            <a:r>
              <a:rPr lang="en-US" dirty="0">
                <a:solidFill>
                  <a:schemeClr val="tx1"/>
                </a:solidFill>
                <a:latin typeface="Segoe UI"/>
                <a:ea typeface="MS PGothic"/>
              </a:rPr>
              <a:t>Harsher </a:t>
            </a:r>
            <a:r>
              <a:rPr lang="en-US" dirty="0" err="1">
                <a:solidFill>
                  <a:schemeClr val="tx1"/>
                </a:solidFill>
                <a:latin typeface="Segoe UI"/>
                <a:ea typeface="MS PGothic"/>
              </a:rPr>
              <a:t>Ratelimiting</a:t>
            </a:r>
            <a:r>
              <a:rPr lang="en-US" dirty="0">
                <a:solidFill>
                  <a:schemeClr val="tx1"/>
                </a:solidFill>
                <a:latin typeface="Segoe UI"/>
                <a:ea typeface="MS PGothic"/>
              </a:rPr>
              <a:t> </a:t>
            </a:r>
            <a:r>
              <a:rPr lang="en-US" dirty="0">
                <a:solidFill>
                  <a:srgbClr val="000000"/>
                </a:solidFill>
                <a:latin typeface="Segoe UI"/>
                <a:ea typeface="MS PGothic"/>
                <a:cs typeface="Arial"/>
              </a:rPr>
              <a:t>→</a:t>
            </a:r>
            <a:r>
              <a:rPr lang="en-US" dirty="0">
                <a:solidFill>
                  <a:schemeClr val="tx1"/>
                </a:solidFill>
                <a:latin typeface="Segoe UI"/>
                <a:ea typeface="MS PGothic"/>
              </a:rPr>
              <a:t> dynamic stalls increases significantly.</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Experimental Results</a:t>
            </a:r>
          </a:p>
        </p:txBody>
      </p:sp>
      <p:graphicFrame>
        <p:nvGraphicFramePr>
          <p:cNvPr id="7" name="Chart 6">
            <a:extLst>
              <a:ext uri="{FF2B5EF4-FFF2-40B4-BE49-F238E27FC236}">
                <a16:creationId xmlns:a16="http://schemas.microsoft.com/office/drawing/2014/main" id="{5E61CF92-BC0E-43F6-ABEB-F5C1558795D8}"/>
              </a:ext>
            </a:extLst>
          </p:cNvPr>
          <p:cNvGraphicFramePr>
            <a:graphicFrameLocks/>
          </p:cNvGraphicFramePr>
          <p:nvPr>
            <p:extLst>
              <p:ext uri="{D42A27DB-BD31-4B8C-83A1-F6EECF244321}">
                <p14:modId xmlns:p14="http://schemas.microsoft.com/office/powerpoint/2010/main" val="3854505368"/>
              </p:ext>
            </p:extLst>
          </p:nvPr>
        </p:nvGraphicFramePr>
        <p:xfrm>
          <a:off x="1128811" y="2690648"/>
          <a:ext cx="9934377" cy="3948649"/>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485470330"/>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5C5C5"/>
        </a:solidFill>
        <a:effectLst/>
      </p:bgPr>
    </p:bg>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81DD912F-ECE3-47F1-B475-88289E9DCB18}"/>
              </a:ext>
            </a:extLst>
          </p:cNvPr>
          <p:cNvSpPr>
            <a:spLocks noGrp="1"/>
          </p:cNvSpPr>
          <p:nvPr>
            <p:ph type="subTitle" idx="1"/>
          </p:nvPr>
        </p:nvSpPr>
        <p:spPr>
          <a:xfrm>
            <a:off x="2869324" y="2653861"/>
            <a:ext cx="6453352" cy="2496207"/>
          </a:xfrm>
        </p:spPr>
        <p:txBody>
          <a:bodyPr/>
          <a:lstStyle/>
          <a:p>
            <a:r>
              <a:rPr lang="en-US" sz="4800" dirty="0">
                <a:latin typeface="Trebuchet MS"/>
                <a:ea typeface="MS PGothic"/>
              </a:rPr>
              <a:t>Conclusion</a:t>
            </a:r>
          </a:p>
        </p:txBody>
      </p:sp>
    </p:spTree>
    <p:custDataLst>
      <p:tags r:id="rId1"/>
    </p:custDataLst>
    <p:extLst>
      <p:ext uri="{BB962C8B-B14F-4D97-AF65-F5344CB8AC3E}">
        <p14:creationId xmlns:p14="http://schemas.microsoft.com/office/powerpoint/2010/main" val="2235761439"/>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105888" cy="5452195"/>
          </a:xfrm>
        </p:spPr>
        <p:txBody>
          <a:bodyPr/>
          <a:lstStyle/>
          <a:p>
            <a:pPr>
              <a:lnSpc>
                <a:spcPts val="3600"/>
              </a:lnSpc>
            </a:pPr>
            <a:r>
              <a:rPr lang="en-US" dirty="0">
                <a:solidFill>
                  <a:schemeClr val="tx1"/>
                </a:solidFill>
                <a:latin typeface="Segoe UI"/>
                <a:ea typeface="MS PGothic"/>
              </a:rPr>
              <a:t>W</a:t>
            </a:r>
            <a:r>
              <a:rPr lang="en-US" dirty="0">
                <a:latin typeface="Segoe UI"/>
                <a:ea typeface="MS PGothic"/>
              </a:rPr>
              <a:t>e have presented </a:t>
            </a:r>
            <a:r>
              <a:rPr lang="en-US" dirty="0" err="1">
                <a:solidFill>
                  <a:srgbClr val="9E4F00"/>
                </a:solidFill>
                <a:latin typeface="Segoe UI"/>
                <a:ea typeface="MS PGothic"/>
              </a:rPr>
              <a:t>BitBlender</a:t>
            </a:r>
            <a:r>
              <a:rPr lang="en-US" dirty="0">
                <a:latin typeface="Segoe UI"/>
                <a:ea typeface="MS PGothic"/>
              </a:rPr>
              <a:t>: a scalable Bloom filter accelerator on FPGA, enabled by dynamic scheduling.</a:t>
            </a:r>
          </a:p>
          <a:p>
            <a:pPr>
              <a:lnSpc>
                <a:spcPts val="3600"/>
              </a:lnSpc>
            </a:pPr>
            <a:r>
              <a:rPr lang="en-US" dirty="0">
                <a:latin typeface="Segoe UI"/>
                <a:ea typeface="MS PGothic"/>
              </a:rPr>
              <a:t>W</a:t>
            </a:r>
            <a:r>
              <a:rPr lang="en-US" dirty="0">
                <a:solidFill>
                  <a:schemeClr val="tx1"/>
                </a:solidFill>
                <a:latin typeface="Segoe UI"/>
                <a:ea typeface="MS PGothic"/>
              </a:rPr>
              <a:t>e achieve up to </a:t>
            </a:r>
            <a:r>
              <a:rPr lang="en-US" dirty="0">
                <a:solidFill>
                  <a:srgbClr val="9E4F00"/>
                </a:solidFill>
                <a:latin typeface="Segoe UI"/>
                <a:ea typeface="MS PGothic"/>
              </a:rPr>
              <a:t>10.4x speedup </a:t>
            </a:r>
            <a:r>
              <a:rPr lang="en-US" dirty="0">
                <a:latin typeface="Segoe UI"/>
                <a:ea typeface="MS PGothic"/>
              </a:rPr>
              <a:t>over a highly-optimized 24-thread </a:t>
            </a:r>
            <a:r>
              <a:rPr lang="en-US" dirty="0">
                <a:solidFill>
                  <a:srgbClr val="9E4F00"/>
                </a:solidFill>
                <a:latin typeface="Segoe UI"/>
                <a:ea typeface="MS PGothic"/>
              </a:rPr>
              <a:t>CPU</a:t>
            </a:r>
            <a:r>
              <a:rPr lang="en-US" dirty="0">
                <a:latin typeface="Segoe UI"/>
                <a:ea typeface="MS PGothic"/>
              </a:rPr>
              <a:t> implementation</a:t>
            </a:r>
          </a:p>
          <a:p>
            <a:pPr>
              <a:lnSpc>
                <a:spcPts val="3600"/>
              </a:lnSpc>
            </a:pPr>
            <a:r>
              <a:rPr lang="en-US" dirty="0">
                <a:solidFill>
                  <a:schemeClr val="tx1"/>
                </a:solidFill>
                <a:latin typeface="Segoe UI"/>
                <a:ea typeface="MS PGothic"/>
              </a:rPr>
              <a:t>We achieve up to </a:t>
            </a:r>
            <a:r>
              <a:rPr lang="en-US" dirty="0">
                <a:solidFill>
                  <a:srgbClr val="9E4F00"/>
                </a:solidFill>
                <a:latin typeface="Segoe UI"/>
                <a:ea typeface="MS PGothic"/>
              </a:rPr>
              <a:t>4.9x speedup </a:t>
            </a:r>
            <a:r>
              <a:rPr lang="en-US" dirty="0">
                <a:solidFill>
                  <a:schemeClr val="tx1"/>
                </a:solidFill>
                <a:latin typeface="Segoe UI"/>
                <a:ea typeface="MS PGothic"/>
              </a:rPr>
              <a:t>over the naively-duplicated </a:t>
            </a:r>
            <a:r>
              <a:rPr lang="en-US" dirty="0">
                <a:solidFill>
                  <a:srgbClr val="9E4F00"/>
                </a:solidFill>
                <a:latin typeface="Segoe UI"/>
                <a:ea typeface="MS PGothic"/>
              </a:rPr>
              <a:t>FPGA</a:t>
            </a:r>
            <a:r>
              <a:rPr lang="en-US" dirty="0">
                <a:solidFill>
                  <a:schemeClr val="tx1"/>
                </a:solidFill>
                <a:latin typeface="Segoe UI"/>
                <a:ea typeface="MS PGothic"/>
              </a:rPr>
              <a:t> design</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Conclusion</a:t>
            </a:r>
          </a:p>
        </p:txBody>
      </p:sp>
    </p:spTree>
    <p:custDataLst>
      <p:tags r:id="rId1"/>
    </p:custDataLst>
    <p:extLst>
      <p:ext uri="{BB962C8B-B14F-4D97-AF65-F5344CB8AC3E}">
        <p14:creationId xmlns:p14="http://schemas.microsoft.com/office/powerpoint/2010/main" val="1565458361"/>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Acknowledgements</a:t>
            </a:r>
          </a:p>
        </p:txBody>
      </p:sp>
      <p:pic>
        <p:nvPicPr>
          <p:cNvPr id="2054" name="Picture 6" descr="Natural Sciences and Engineering Research Council - Wikipedia">
            <a:extLst>
              <a:ext uri="{FF2B5EF4-FFF2-40B4-BE49-F238E27FC236}">
                <a16:creationId xmlns:a16="http://schemas.microsoft.com/office/drawing/2014/main" id="{3F9195D4-1666-45F3-9086-16135E928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993" y="4359576"/>
            <a:ext cx="3980047" cy="17064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MD Xilinx Products - Sundance Store">
            <a:extLst>
              <a:ext uri="{FF2B5EF4-FFF2-40B4-BE49-F238E27FC236}">
                <a16:creationId xmlns:a16="http://schemas.microsoft.com/office/drawing/2014/main" id="{E72D5348-6D99-4A14-86E0-BA817BABF0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033" y="1679401"/>
            <a:ext cx="2496207" cy="155281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uawei - Wikipedia">
            <a:extLst>
              <a:ext uri="{FF2B5EF4-FFF2-40B4-BE49-F238E27FC236}">
                <a16:creationId xmlns:a16="http://schemas.microsoft.com/office/drawing/2014/main" id="{91B028B5-F00B-4184-8E2A-D99CF769F5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79812" y="1344155"/>
            <a:ext cx="1993734" cy="202800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fu-logo - Innovation Toronto">
            <a:extLst>
              <a:ext uri="{FF2B5EF4-FFF2-40B4-BE49-F238E27FC236}">
                <a16:creationId xmlns:a16="http://schemas.microsoft.com/office/drawing/2014/main" id="{8A2F4FCD-B9ED-41E9-BE63-0995A846E90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0928" y="1539461"/>
            <a:ext cx="2910143" cy="183269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ray Commissioned to Deliver FPGA-Accelerated Supercomputer to Paderborn  University">
            <a:extLst>
              <a:ext uri="{FF2B5EF4-FFF2-40B4-BE49-F238E27FC236}">
                <a16:creationId xmlns:a16="http://schemas.microsoft.com/office/drawing/2014/main" id="{0003E73B-1E72-4E40-9196-153C04F68EC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1580" y="4233326"/>
            <a:ext cx="2965747" cy="18326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27703513"/>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5C5C5"/>
        </a:solidFill>
        <a:effectLst/>
      </p:bgPr>
    </p:bg>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81DD912F-ECE3-47F1-B475-88289E9DCB18}"/>
              </a:ext>
            </a:extLst>
          </p:cNvPr>
          <p:cNvSpPr>
            <a:spLocks noGrp="1"/>
          </p:cNvSpPr>
          <p:nvPr>
            <p:ph type="subTitle" idx="1"/>
          </p:nvPr>
        </p:nvSpPr>
        <p:spPr>
          <a:xfrm>
            <a:off x="2869324" y="2180896"/>
            <a:ext cx="6453352" cy="2496207"/>
          </a:xfrm>
        </p:spPr>
        <p:txBody>
          <a:bodyPr/>
          <a:lstStyle/>
          <a:p>
            <a:r>
              <a:rPr lang="en-US" sz="4800" dirty="0">
                <a:latin typeface="Trebuchet MS"/>
                <a:ea typeface="MS PGothic"/>
              </a:rPr>
              <a:t>Thank you!</a:t>
            </a:r>
          </a:p>
          <a:p>
            <a:endParaRPr lang="en-US" sz="4800" dirty="0">
              <a:latin typeface="Trebuchet MS"/>
              <a:ea typeface="MS PGothic"/>
            </a:endParaRPr>
          </a:p>
          <a:p>
            <a:r>
              <a:rPr lang="en-US" sz="4800" dirty="0">
                <a:latin typeface="Trebuchet MS"/>
                <a:ea typeface="MS PGothic"/>
              </a:rPr>
              <a:t>Questions?</a:t>
            </a:r>
          </a:p>
        </p:txBody>
      </p:sp>
    </p:spTree>
    <p:custDataLst>
      <p:tags r:id="rId1"/>
    </p:custDataLst>
    <p:extLst>
      <p:ext uri="{BB962C8B-B14F-4D97-AF65-F5344CB8AC3E}">
        <p14:creationId xmlns:p14="http://schemas.microsoft.com/office/powerpoint/2010/main" val="2081182758"/>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105888" cy="5452195"/>
          </a:xfrm>
        </p:spPr>
        <p:txBody>
          <a:bodyPr/>
          <a:lstStyle/>
          <a:p>
            <a:pPr>
              <a:lnSpc>
                <a:spcPts val="3600"/>
              </a:lnSpc>
            </a:pPr>
            <a:r>
              <a:rPr lang="en-US" dirty="0" err="1">
                <a:latin typeface="Segoe UI"/>
                <a:ea typeface="MS PGothic"/>
              </a:rPr>
              <a:t>BitBlender</a:t>
            </a:r>
            <a:r>
              <a:rPr lang="en-US" dirty="0">
                <a:latin typeface="Segoe UI"/>
                <a:ea typeface="MS PGothic"/>
              </a:rPr>
              <a:t> is, to the best of our knowledge, the first Bloom filter accelerator to share the bit-vector between query-streams.</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Appendix A – Prior Work Comparison</a:t>
            </a:r>
          </a:p>
        </p:txBody>
      </p:sp>
      <p:graphicFrame>
        <p:nvGraphicFramePr>
          <p:cNvPr id="4" name="Table 4">
            <a:extLst>
              <a:ext uri="{FF2B5EF4-FFF2-40B4-BE49-F238E27FC236}">
                <a16:creationId xmlns:a16="http://schemas.microsoft.com/office/drawing/2014/main" id="{515E1C98-72D4-480A-927E-4D2A3B6FB75F}"/>
              </a:ext>
            </a:extLst>
          </p:cNvPr>
          <p:cNvGraphicFramePr>
            <a:graphicFrameLocks noGrp="1"/>
          </p:cNvGraphicFramePr>
          <p:nvPr>
            <p:extLst>
              <p:ext uri="{D42A27DB-BD31-4B8C-83A1-F6EECF244321}">
                <p14:modId xmlns:p14="http://schemas.microsoft.com/office/powerpoint/2010/main" val="3756897684"/>
              </p:ext>
            </p:extLst>
          </p:nvPr>
        </p:nvGraphicFramePr>
        <p:xfrm>
          <a:off x="399392" y="2374775"/>
          <a:ext cx="11571894" cy="4242213"/>
        </p:xfrm>
        <a:graphic>
          <a:graphicData uri="http://schemas.openxmlformats.org/drawingml/2006/table">
            <a:tbl>
              <a:tblPr firstRow="1" bandRow="1">
                <a:tableStyleId>{5C22544A-7EE6-4342-B048-85BDC9FD1C3A}</a:tableStyleId>
              </a:tblPr>
              <a:tblGrid>
                <a:gridCol w="1928649">
                  <a:extLst>
                    <a:ext uri="{9D8B030D-6E8A-4147-A177-3AD203B41FA5}">
                      <a16:colId xmlns:a16="http://schemas.microsoft.com/office/drawing/2014/main" val="479496413"/>
                    </a:ext>
                  </a:extLst>
                </a:gridCol>
                <a:gridCol w="1928649">
                  <a:extLst>
                    <a:ext uri="{9D8B030D-6E8A-4147-A177-3AD203B41FA5}">
                      <a16:colId xmlns:a16="http://schemas.microsoft.com/office/drawing/2014/main" val="184565374"/>
                    </a:ext>
                  </a:extLst>
                </a:gridCol>
                <a:gridCol w="1928649">
                  <a:extLst>
                    <a:ext uri="{9D8B030D-6E8A-4147-A177-3AD203B41FA5}">
                      <a16:colId xmlns:a16="http://schemas.microsoft.com/office/drawing/2014/main" val="2628475799"/>
                    </a:ext>
                  </a:extLst>
                </a:gridCol>
                <a:gridCol w="1928649">
                  <a:extLst>
                    <a:ext uri="{9D8B030D-6E8A-4147-A177-3AD203B41FA5}">
                      <a16:colId xmlns:a16="http://schemas.microsoft.com/office/drawing/2014/main" val="1051147961"/>
                    </a:ext>
                  </a:extLst>
                </a:gridCol>
                <a:gridCol w="1928649">
                  <a:extLst>
                    <a:ext uri="{9D8B030D-6E8A-4147-A177-3AD203B41FA5}">
                      <a16:colId xmlns:a16="http://schemas.microsoft.com/office/drawing/2014/main" val="3923487206"/>
                    </a:ext>
                  </a:extLst>
                </a:gridCol>
                <a:gridCol w="1928649">
                  <a:extLst>
                    <a:ext uri="{9D8B030D-6E8A-4147-A177-3AD203B41FA5}">
                      <a16:colId xmlns:a16="http://schemas.microsoft.com/office/drawing/2014/main" val="1402804738"/>
                    </a:ext>
                  </a:extLst>
                </a:gridCol>
              </a:tblGrid>
              <a:tr h="611431">
                <a:tc>
                  <a:txBody>
                    <a:bodyPr/>
                    <a:lstStyle/>
                    <a:p>
                      <a:pPr algn="ctr"/>
                      <a:r>
                        <a:rPr lang="en-US" sz="2000" dirty="0">
                          <a:solidFill>
                            <a:schemeClr val="tx1"/>
                          </a:solidFill>
                          <a:latin typeface="Segoe UI" panose="020B0502040204020203" pitchFamily="34" charset="0"/>
                          <a:cs typeface="Segoe UI" panose="020B0502040204020203" pitchFamily="34" charset="0"/>
                        </a:rPr>
                        <a:t>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#Hash Functions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Throughput</a:t>
                      </a:r>
                      <a:br>
                        <a:rPr lang="en-US" sz="2000" dirty="0">
                          <a:solidFill>
                            <a:schemeClr val="tx1"/>
                          </a:solidFill>
                          <a:latin typeface="Segoe UI" panose="020B0502040204020203" pitchFamily="34" charset="0"/>
                          <a:cs typeface="Segoe UI" panose="020B0502040204020203" pitchFamily="34" charset="0"/>
                        </a:rPr>
                      </a:br>
                      <a:r>
                        <a:rPr lang="en-US" sz="2000" dirty="0">
                          <a:solidFill>
                            <a:schemeClr val="tx1"/>
                          </a:solidFill>
                          <a:latin typeface="Segoe UI" panose="020B0502040204020203" pitchFamily="34" charset="0"/>
                          <a:cs typeface="Segoe UI" panose="020B0502040204020203" pitchFamily="34" charset="0"/>
                        </a:rPr>
                        <a:t>(</a:t>
                      </a:r>
                      <a:r>
                        <a:rPr lang="en-US" sz="2000" dirty="0" err="1">
                          <a:solidFill>
                            <a:schemeClr val="tx1"/>
                          </a:solidFill>
                          <a:latin typeface="Segoe UI" panose="020B0502040204020203" pitchFamily="34" charset="0"/>
                          <a:cs typeface="Segoe UI" panose="020B0502040204020203" pitchFamily="34" charset="0"/>
                        </a:rPr>
                        <a:t>MQuery</a:t>
                      </a:r>
                      <a:r>
                        <a:rPr lang="en-US" sz="2000" dirty="0">
                          <a:solidFill>
                            <a:schemeClr val="tx1"/>
                          </a:solidFill>
                          <a:latin typeface="Segoe UI" panose="020B0502040204020203" pitchFamily="34" charset="0"/>
                          <a:cs typeface="Segoe UI" panose="020B0502040204020203"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Frequency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I @ </a:t>
                      </a:r>
                      <a:r>
                        <a:rPr lang="en-US" sz="2000" dirty="0" err="1">
                          <a:solidFill>
                            <a:schemeClr val="tx1"/>
                          </a:solidFill>
                          <a:latin typeface="Segoe UI" panose="020B0502040204020203" pitchFamily="34" charset="0"/>
                          <a:cs typeface="Segoe UI" panose="020B0502040204020203" pitchFamily="34" charset="0"/>
                        </a:rPr>
                        <a:t>fpr</a:t>
                      </a:r>
                      <a:r>
                        <a:rPr lang="en-US" sz="2000" dirty="0">
                          <a:solidFill>
                            <a:schemeClr val="tx1"/>
                          </a:solidFill>
                          <a:latin typeface="Segoe UI" panose="020B0502040204020203" pitchFamily="34" charset="0"/>
                          <a:cs typeface="Segoe UI" panose="020B0502040204020203" pitchFamily="34" charset="0"/>
                        </a:rPr>
                        <a:t> =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692713237"/>
                  </a:ext>
                </a:extLst>
              </a:tr>
              <a:tr h="611431">
                <a:tc rowSpan="3">
                  <a:txBody>
                    <a:bodyPr/>
                    <a:lstStyle/>
                    <a:p>
                      <a:pPr algn="ctr"/>
                      <a:r>
                        <a:rPr lang="en-US" sz="2000" i="1" dirty="0" err="1">
                          <a:solidFill>
                            <a:schemeClr val="tx1"/>
                          </a:solidFill>
                          <a:latin typeface="Segoe UI" panose="020B0502040204020203" pitchFamily="34" charset="0"/>
                          <a:cs typeface="Segoe UI" panose="020B0502040204020203" pitchFamily="34" charset="0"/>
                        </a:rPr>
                        <a:t>BitBlender</a:t>
                      </a:r>
                      <a:br>
                        <a:rPr lang="en-US" sz="2000" i="1" dirty="0">
                          <a:solidFill>
                            <a:schemeClr val="tx1"/>
                          </a:solidFill>
                          <a:latin typeface="Segoe UI" panose="020B0502040204020203" pitchFamily="34" charset="0"/>
                          <a:cs typeface="Segoe UI" panose="020B0502040204020203" pitchFamily="34" charset="0"/>
                        </a:rPr>
                      </a:br>
                      <a:r>
                        <a:rPr lang="en-US" sz="2000" i="0" dirty="0">
                          <a:solidFill>
                            <a:schemeClr val="tx1"/>
                          </a:solidFill>
                          <a:latin typeface="Segoe UI" panose="020B0502040204020203" pitchFamily="34" charset="0"/>
                          <a:cs typeface="Segoe UI" panose="020B0502040204020203" pitchFamily="34" charset="0"/>
                        </a:rPr>
                        <a:t>(Ours)</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8</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b="1" dirty="0">
                          <a:solidFill>
                            <a:schemeClr val="tx1"/>
                          </a:solidFill>
                          <a:latin typeface="Segoe UI" panose="020B0502040204020203" pitchFamily="34" charset="0"/>
                          <a:cs typeface="Segoe UI" panose="020B0502040204020203" pitchFamily="34" charset="0"/>
                        </a:rPr>
                        <a:t>1,890</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158</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128M</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9.2M</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47632099"/>
                  </a:ext>
                </a:extLst>
              </a:tr>
              <a:tr h="611431">
                <a:tc vMerge="1">
                  <a:txBody>
                    <a:bodyPr/>
                    <a:lstStyle/>
                    <a:p>
                      <a:pPr algn="ctr"/>
                      <a:endParaRPr lang="en-US" sz="2000"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9</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1,763</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146</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144M</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10.3M</a:t>
                      </a:r>
                    </a:p>
                  </a:txBody>
                  <a:tcPr anchor="ctr"/>
                </a:tc>
                <a:extLst>
                  <a:ext uri="{0D108BD9-81ED-4DB2-BD59-A6C34878D82A}">
                    <a16:rowId xmlns:a16="http://schemas.microsoft.com/office/drawing/2014/main" val="3158361699"/>
                  </a:ext>
                </a:extLst>
              </a:tr>
              <a:tr h="611431">
                <a:tc vMerge="1">
                  <a:txBody>
                    <a:bodyPr/>
                    <a:lstStyle/>
                    <a:p>
                      <a:pPr algn="ctr"/>
                      <a:endParaRPr lang="en-US" sz="2000"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12</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1,515</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150</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96M</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6.9M</a:t>
                      </a:r>
                    </a:p>
                  </a:txBody>
                  <a:tcPr anchor="ctr"/>
                </a:tc>
                <a:extLst>
                  <a:ext uri="{0D108BD9-81ED-4DB2-BD59-A6C34878D82A}">
                    <a16:rowId xmlns:a16="http://schemas.microsoft.com/office/drawing/2014/main" val="3335840050"/>
                  </a:ext>
                </a:extLst>
              </a:tr>
              <a:tr h="611431">
                <a:tc>
                  <a:txBody>
                    <a:bodyPr/>
                    <a:lstStyle/>
                    <a:p>
                      <a:pPr algn="ctr"/>
                      <a:r>
                        <a:rPr lang="en-US" sz="2000" dirty="0" err="1">
                          <a:solidFill>
                            <a:schemeClr val="tx1"/>
                          </a:solidFill>
                          <a:latin typeface="Segoe UI" panose="020B0502040204020203" pitchFamily="34" charset="0"/>
                          <a:cs typeface="Segoe UI" panose="020B0502040204020203" pitchFamily="34" charset="0"/>
                        </a:rPr>
                        <a:t>Sateesan</a:t>
                      </a:r>
                      <a:r>
                        <a:rPr lang="en-US" sz="2000" dirty="0">
                          <a:solidFill>
                            <a:schemeClr val="tx1"/>
                          </a:solidFill>
                          <a:latin typeface="Segoe UI" panose="020B0502040204020203" pitchFamily="34" charset="0"/>
                          <a:cs typeface="Segoe UI" panose="020B0502040204020203" pitchFamily="34" charset="0"/>
                        </a:rPr>
                        <a:t> et al</a:t>
                      </a:r>
                      <a:br>
                        <a:rPr lang="en-US" sz="2000" dirty="0">
                          <a:solidFill>
                            <a:schemeClr val="tx1"/>
                          </a:solidFill>
                          <a:latin typeface="Segoe UI" panose="020B0502040204020203" pitchFamily="34" charset="0"/>
                          <a:cs typeface="Segoe UI" panose="020B0502040204020203" pitchFamily="34" charset="0"/>
                        </a:rPr>
                      </a:br>
                      <a:r>
                        <a:rPr lang="en-US" sz="2000" b="1" dirty="0">
                          <a:solidFill>
                            <a:schemeClr val="tx1"/>
                          </a:solidFill>
                          <a:latin typeface="Segoe UI" panose="020B0502040204020203" pitchFamily="34" charset="0"/>
                          <a:cs typeface="Segoe UI" panose="020B0502040204020203" pitchFamily="34" charset="0"/>
                        </a:rPr>
                        <a:t>2022</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12</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925</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462</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0.25M</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1.1k</a:t>
                      </a:r>
                    </a:p>
                  </a:txBody>
                  <a:tcPr anchor="ctr"/>
                </a:tc>
                <a:extLst>
                  <a:ext uri="{0D108BD9-81ED-4DB2-BD59-A6C34878D82A}">
                    <a16:rowId xmlns:a16="http://schemas.microsoft.com/office/drawing/2014/main" val="4034555069"/>
                  </a:ext>
                </a:extLst>
              </a:tr>
              <a:tr h="611431">
                <a:tc>
                  <a:txBody>
                    <a:bodyPr/>
                    <a:lstStyle/>
                    <a:p>
                      <a:pPr algn="ctr"/>
                      <a:r>
                        <a:rPr lang="en-US" sz="2000" i="1" dirty="0" err="1">
                          <a:solidFill>
                            <a:schemeClr val="tx1"/>
                          </a:solidFill>
                          <a:latin typeface="Segoe UI" panose="020B0502040204020203" pitchFamily="34" charset="0"/>
                          <a:cs typeface="Segoe UI" panose="020B0502040204020203" pitchFamily="34" charset="0"/>
                        </a:rPr>
                        <a:t>BunchBloomer</a:t>
                      </a:r>
                      <a:br>
                        <a:rPr lang="en-US" sz="2000" i="1" dirty="0">
                          <a:solidFill>
                            <a:schemeClr val="tx1"/>
                          </a:solidFill>
                          <a:latin typeface="Segoe UI" panose="020B0502040204020203" pitchFamily="34" charset="0"/>
                          <a:cs typeface="Segoe UI" panose="020B0502040204020203" pitchFamily="34" charset="0"/>
                        </a:rPr>
                      </a:br>
                      <a:r>
                        <a:rPr lang="en-US" sz="2000" i="0" dirty="0">
                          <a:solidFill>
                            <a:schemeClr val="tx1"/>
                          </a:solidFill>
                          <a:latin typeface="Segoe UI" panose="020B0502040204020203" pitchFamily="34" charset="0"/>
                          <a:cs typeface="Segoe UI" panose="020B0502040204020203" pitchFamily="34" charset="0"/>
                        </a:rPr>
                        <a:t>(Kang et al)</a:t>
                      </a:r>
                      <a:br>
                        <a:rPr lang="en-US" sz="2000" i="0" dirty="0">
                          <a:solidFill>
                            <a:schemeClr val="tx1"/>
                          </a:solidFill>
                          <a:latin typeface="Segoe UI" panose="020B0502040204020203" pitchFamily="34" charset="0"/>
                          <a:cs typeface="Segoe UI" panose="020B0502040204020203" pitchFamily="34" charset="0"/>
                        </a:rPr>
                      </a:br>
                      <a:r>
                        <a:rPr lang="en-US" sz="2000" b="1" i="0" dirty="0">
                          <a:solidFill>
                            <a:schemeClr val="tx1"/>
                          </a:solidFill>
                          <a:latin typeface="Segoe UI" panose="020B0502040204020203" pitchFamily="34" charset="0"/>
                          <a:cs typeface="Segoe UI" panose="020B0502040204020203" pitchFamily="34" charset="0"/>
                        </a:rPr>
                        <a:t>2022</a:t>
                      </a:r>
                      <a:endParaRPr lang="en-US" sz="2000" i="1"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8</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47</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250</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512M</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36.8M</a:t>
                      </a:r>
                    </a:p>
                  </a:txBody>
                  <a:tcPr anchor="ctr"/>
                </a:tc>
                <a:extLst>
                  <a:ext uri="{0D108BD9-81ED-4DB2-BD59-A6C34878D82A}">
                    <a16:rowId xmlns:a16="http://schemas.microsoft.com/office/drawing/2014/main" val="479341676"/>
                  </a:ext>
                </a:extLst>
              </a:tr>
            </a:tbl>
          </a:graphicData>
        </a:graphic>
      </p:graphicFrame>
    </p:spTree>
    <p:custDataLst>
      <p:tags r:id="rId1"/>
    </p:custDataLst>
    <p:extLst>
      <p:ext uri="{BB962C8B-B14F-4D97-AF65-F5344CB8AC3E}">
        <p14:creationId xmlns:p14="http://schemas.microsoft.com/office/powerpoint/2010/main" val="37756939"/>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105888" cy="5452195"/>
          </a:xfrm>
        </p:spPr>
        <p:txBody>
          <a:bodyPr/>
          <a:lstStyle/>
          <a:p>
            <a:pPr>
              <a:lnSpc>
                <a:spcPts val="3600"/>
              </a:lnSpc>
            </a:pPr>
            <a:r>
              <a:rPr lang="en-US" b="1" dirty="0" err="1">
                <a:latin typeface="Segoe UI"/>
                <a:ea typeface="MS PGothic"/>
              </a:rPr>
              <a:t>Sateesan</a:t>
            </a:r>
            <a:r>
              <a:rPr lang="en-US" b="1" dirty="0">
                <a:latin typeface="Segoe UI"/>
                <a:ea typeface="MS PGothic"/>
              </a:rPr>
              <a:t> et al</a:t>
            </a:r>
            <a:r>
              <a:rPr lang="en-US" dirty="0">
                <a:latin typeface="Segoe UI"/>
                <a:ea typeface="MS PGothic"/>
              </a:rPr>
              <a:t> implemented a super-high-frequency hashing function. With </a:t>
            </a:r>
            <a:r>
              <a:rPr lang="en-US" dirty="0">
                <a:solidFill>
                  <a:srgbClr val="9E4F00"/>
                </a:solidFill>
                <a:latin typeface="Segoe UI"/>
                <a:ea typeface="MS PGothic"/>
              </a:rPr>
              <a:t>larger memories they may face critical paths </a:t>
            </a:r>
            <a:r>
              <a:rPr lang="en-US" dirty="0">
                <a:latin typeface="Segoe UI"/>
                <a:ea typeface="MS PGothic"/>
              </a:rPr>
              <a:t>in the </a:t>
            </a:r>
            <a:r>
              <a:rPr lang="en-US" dirty="0" err="1">
                <a:latin typeface="Segoe UI"/>
                <a:ea typeface="MS PGothic"/>
              </a:rPr>
              <a:t>bitvector</a:t>
            </a:r>
            <a:r>
              <a:rPr lang="en-US" dirty="0">
                <a:latin typeface="Segoe UI"/>
                <a:ea typeface="MS PGothic"/>
              </a:rPr>
              <a:t> lookup, versus the hash function.</a:t>
            </a:r>
          </a:p>
          <a:p>
            <a:pPr>
              <a:lnSpc>
                <a:spcPts val="3600"/>
              </a:lnSpc>
            </a:pPr>
            <a:r>
              <a:rPr lang="en-US" i="1" dirty="0" err="1">
                <a:latin typeface="Segoe UI"/>
                <a:ea typeface="MS PGothic"/>
              </a:rPr>
              <a:t>BunchBloomer</a:t>
            </a:r>
            <a:r>
              <a:rPr lang="en-US" dirty="0">
                <a:latin typeface="Segoe UI"/>
                <a:ea typeface="MS PGothic"/>
              </a:rPr>
              <a:t> implemented the bit-vector on off-chip DRAM, and focus on bunching the bit-vector accesses together to leverage memory-bursting for high throughput.</a:t>
            </a:r>
            <a:endParaRPr lang="en-US" i="1" dirty="0">
              <a:latin typeface="Segoe UI"/>
              <a:ea typeface="MS PGothic"/>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Appendix A – Prior Work Comparison</a:t>
            </a:r>
          </a:p>
        </p:txBody>
      </p:sp>
      <p:graphicFrame>
        <p:nvGraphicFramePr>
          <p:cNvPr id="4" name="Table 4">
            <a:extLst>
              <a:ext uri="{FF2B5EF4-FFF2-40B4-BE49-F238E27FC236}">
                <a16:creationId xmlns:a16="http://schemas.microsoft.com/office/drawing/2014/main" id="{515E1C98-72D4-480A-927E-4D2A3B6FB75F}"/>
              </a:ext>
            </a:extLst>
          </p:cNvPr>
          <p:cNvGraphicFramePr>
            <a:graphicFrameLocks noGrp="1"/>
          </p:cNvGraphicFramePr>
          <p:nvPr>
            <p:extLst>
              <p:ext uri="{D42A27DB-BD31-4B8C-83A1-F6EECF244321}">
                <p14:modId xmlns:p14="http://schemas.microsoft.com/office/powerpoint/2010/main" val="599170584"/>
              </p:ext>
            </p:extLst>
          </p:nvPr>
        </p:nvGraphicFramePr>
        <p:xfrm>
          <a:off x="399392" y="4050681"/>
          <a:ext cx="11571894" cy="2682240"/>
        </p:xfrm>
        <a:graphic>
          <a:graphicData uri="http://schemas.openxmlformats.org/drawingml/2006/table">
            <a:tbl>
              <a:tblPr firstRow="1" bandRow="1">
                <a:tableStyleId>{5C22544A-7EE6-4342-B048-85BDC9FD1C3A}</a:tableStyleId>
              </a:tblPr>
              <a:tblGrid>
                <a:gridCol w="1928649">
                  <a:extLst>
                    <a:ext uri="{9D8B030D-6E8A-4147-A177-3AD203B41FA5}">
                      <a16:colId xmlns:a16="http://schemas.microsoft.com/office/drawing/2014/main" val="479496413"/>
                    </a:ext>
                  </a:extLst>
                </a:gridCol>
                <a:gridCol w="1928649">
                  <a:extLst>
                    <a:ext uri="{9D8B030D-6E8A-4147-A177-3AD203B41FA5}">
                      <a16:colId xmlns:a16="http://schemas.microsoft.com/office/drawing/2014/main" val="184565374"/>
                    </a:ext>
                  </a:extLst>
                </a:gridCol>
                <a:gridCol w="1928649">
                  <a:extLst>
                    <a:ext uri="{9D8B030D-6E8A-4147-A177-3AD203B41FA5}">
                      <a16:colId xmlns:a16="http://schemas.microsoft.com/office/drawing/2014/main" val="2628475799"/>
                    </a:ext>
                  </a:extLst>
                </a:gridCol>
                <a:gridCol w="1928649">
                  <a:extLst>
                    <a:ext uri="{9D8B030D-6E8A-4147-A177-3AD203B41FA5}">
                      <a16:colId xmlns:a16="http://schemas.microsoft.com/office/drawing/2014/main" val="1051147961"/>
                    </a:ext>
                  </a:extLst>
                </a:gridCol>
                <a:gridCol w="1928649">
                  <a:extLst>
                    <a:ext uri="{9D8B030D-6E8A-4147-A177-3AD203B41FA5}">
                      <a16:colId xmlns:a16="http://schemas.microsoft.com/office/drawing/2014/main" val="3923487206"/>
                    </a:ext>
                  </a:extLst>
                </a:gridCol>
                <a:gridCol w="1928649">
                  <a:extLst>
                    <a:ext uri="{9D8B030D-6E8A-4147-A177-3AD203B41FA5}">
                      <a16:colId xmlns:a16="http://schemas.microsoft.com/office/drawing/2014/main" val="1402804738"/>
                    </a:ext>
                  </a:extLst>
                </a:gridCol>
              </a:tblGrid>
              <a:tr h="263923">
                <a:tc>
                  <a:txBody>
                    <a:bodyPr/>
                    <a:lstStyle/>
                    <a:p>
                      <a:pPr algn="ctr"/>
                      <a:r>
                        <a:rPr lang="en-US" sz="2000" dirty="0">
                          <a:solidFill>
                            <a:schemeClr val="tx1"/>
                          </a:solidFill>
                          <a:latin typeface="Segoe UI" panose="020B0502040204020203" pitchFamily="34" charset="0"/>
                          <a:cs typeface="Segoe UI" panose="020B0502040204020203" pitchFamily="34" charset="0"/>
                        </a:rPr>
                        <a:t>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#Hash Functions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Throughput</a:t>
                      </a:r>
                      <a:br>
                        <a:rPr lang="en-US" sz="2000" dirty="0">
                          <a:solidFill>
                            <a:schemeClr val="tx1"/>
                          </a:solidFill>
                          <a:latin typeface="Segoe UI" panose="020B0502040204020203" pitchFamily="34" charset="0"/>
                          <a:cs typeface="Segoe UI" panose="020B0502040204020203" pitchFamily="34" charset="0"/>
                        </a:rPr>
                      </a:br>
                      <a:r>
                        <a:rPr lang="en-US" sz="2000" dirty="0">
                          <a:solidFill>
                            <a:schemeClr val="tx1"/>
                          </a:solidFill>
                          <a:latin typeface="Segoe UI" panose="020B0502040204020203" pitchFamily="34" charset="0"/>
                          <a:cs typeface="Segoe UI" panose="020B0502040204020203" pitchFamily="34" charset="0"/>
                        </a:rPr>
                        <a:t>(</a:t>
                      </a:r>
                      <a:r>
                        <a:rPr lang="en-US" sz="2000" dirty="0" err="1">
                          <a:solidFill>
                            <a:schemeClr val="tx1"/>
                          </a:solidFill>
                          <a:latin typeface="Segoe UI" panose="020B0502040204020203" pitchFamily="34" charset="0"/>
                          <a:cs typeface="Segoe UI" panose="020B0502040204020203" pitchFamily="34" charset="0"/>
                        </a:rPr>
                        <a:t>MQuery</a:t>
                      </a:r>
                      <a:r>
                        <a:rPr lang="en-US" sz="2000" dirty="0">
                          <a:solidFill>
                            <a:schemeClr val="tx1"/>
                          </a:solidFill>
                          <a:latin typeface="Segoe UI" panose="020B0502040204020203" pitchFamily="34" charset="0"/>
                          <a:cs typeface="Segoe UI" panose="020B0502040204020203"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Frequency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I @ </a:t>
                      </a:r>
                      <a:r>
                        <a:rPr lang="en-US" sz="2000" dirty="0" err="1">
                          <a:solidFill>
                            <a:schemeClr val="tx1"/>
                          </a:solidFill>
                          <a:latin typeface="Segoe UI" panose="020B0502040204020203" pitchFamily="34" charset="0"/>
                          <a:cs typeface="Segoe UI" panose="020B0502040204020203" pitchFamily="34" charset="0"/>
                        </a:rPr>
                        <a:t>fpr</a:t>
                      </a:r>
                      <a:r>
                        <a:rPr lang="en-US" sz="2000" dirty="0">
                          <a:solidFill>
                            <a:schemeClr val="tx1"/>
                          </a:solidFill>
                          <a:latin typeface="Segoe UI" panose="020B0502040204020203" pitchFamily="34" charset="0"/>
                          <a:cs typeface="Segoe UI" panose="020B0502040204020203" pitchFamily="34" charset="0"/>
                        </a:rPr>
                        <a:t> =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692713237"/>
                  </a:ext>
                </a:extLst>
              </a:tr>
              <a:tr h="149174">
                <a:tc rowSpan="3">
                  <a:txBody>
                    <a:bodyPr/>
                    <a:lstStyle/>
                    <a:p>
                      <a:pPr algn="ctr"/>
                      <a:r>
                        <a:rPr lang="en-US" sz="2000" i="1" dirty="0" err="1">
                          <a:solidFill>
                            <a:schemeClr val="tx1"/>
                          </a:solidFill>
                          <a:latin typeface="Segoe UI" panose="020B0502040204020203" pitchFamily="34" charset="0"/>
                          <a:cs typeface="Segoe UI" panose="020B0502040204020203" pitchFamily="34" charset="0"/>
                        </a:rPr>
                        <a:t>BitBlender</a:t>
                      </a:r>
                      <a:br>
                        <a:rPr lang="en-US" sz="2000" i="1" dirty="0">
                          <a:solidFill>
                            <a:schemeClr val="tx1"/>
                          </a:solidFill>
                          <a:latin typeface="Segoe UI" panose="020B0502040204020203" pitchFamily="34" charset="0"/>
                          <a:cs typeface="Segoe UI" panose="020B0502040204020203" pitchFamily="34" charset="0"/>
                        </a:rPr>
                      </a:br>
                      <a:r>
                        <a:rPr lang="en-US" sz="2000" i="0" dirty="0">
                          <a:solidFill>
                            <a:schemeClr val="tx1"/>
                          </a:solidFill>
                          <a:latin typeface="Segoe UI" panose="020B0502040204020203" pitchFamily="34" charset="0"/>
                          <a:cs typeface="Segoe UI" panose="020B0502040204020203" pitchFamily="34" charset="0"/>
                        </a:rPr>
                        <a:t>(Ours)</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8</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b="1" dirty="0">
                          <a:solidFill>
                            <a:schemeClr val="tx1"/>
                          </a:solidFill>
                          <a:latin typeface="Segoe UI" panose="020B0502040204020203" pitchFamily="34" charset="0"/>
                          <a:cs typeface="Segoe UI" panose="020B0502040204020203" pitchFamily="34" charset="0"/>
                        </a:rPr>
                        <a:t>1,890</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158</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128M</a:t>
                      </a:r>
                    </a:p>
                  </a:txBody>
                  <a:tcPr anchor="ct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latin typeface="Segoe UI" panose="020B0502040204020203" pitchFamily="34" charset="0"/>
                          <a:cs typeface="Segoe UI" panose="020B0502040204020203" pitchFamily="34" charset="0"/>
                        </a:rPr>
                        <a:t>9.2M</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47632099"/>
                  </a:ext>
                </a:extLst>
              </a:tr>
              <a:tr h="149174">
                <a:tc vMerge="1">
                  <a:txBody>
                    <a:bodyPr/>
                    <a:lstStyle/>
                    <a:p>
                      <a:pPr algn="ctr"/>
                      <a:endParaRPr lang="en-US" sz="2000"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9</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1,763</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146</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144M</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10.3M</a:t>
                      </a:r>
                    </a:p>
                  </a:txBody>
                  <a:tcPr anchor="ctr"/>
                </a:tc>
                <a:extLst>
                  <a:ext uri="{0D108BD9-81ED-4DB2-BD59-A6C34878D82A}">
                    <a16:rowId xmlns:a16="http://schemas.microsoft.com/office/drawing/2014/main" val="3158361699"/>
                  </a:ext>
                </a:extLst>
              </a:tr>
              <a:tr h="149174">
                <a:tc vMerge="1">
                  <a:txBody>
                    <a:bodyPr/>
                    <a:lstStyle/>
                    <a:p>
                      <a:pPr algn="ctr"/>
                      <a:endParaRPr lang="en-US" sz="2000"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12</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1,515</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150</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96M</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6.9M</a:t>
                      </a:r>
                    </a:p>
                  </a:txBody>
                  <a:tcPr anchor="ctr"/>
                </a:tc>
                <a:extLst>
                  <a:ext uri="{0D108BD9-81ED-4DB2-BD59-A6C34878D82A}">
                    <a16:rowId xmlns:a16="http://schemas.microsoft.com/office/drawing/2014/main" val="3335840050"/>
                  </a:ext>
                </a:extLst>
              </a:tr>
              <a:tr h="149174">
                <a:tc>
                  <a:txBody>
                    <a:bodyPr/>
                    <a:lstStyle/>
                    <a:p>
                      <a:pPr algn="ctr"/>
                      <a:r>
                        <a:rPr lang="en-US" sz="2000" dirty="0" err="1">
                          <a:solidFill>
                            <a:schemeClr val="tx1"/>
                          </a:solidFill>
                          <a:latin typeface="Segoe UI" panose="020B0502040204020203" pitchFamily="34" charset="0"/>
                          <a:cs typeface="Segoe UI" panose="020B0502040204020203" pitchFamily="34" charset="0"/>
                        </a:rPr>
                        <a:t>Sateesan</a:t>
                      </a:r>
                      <a:r>
                        <a:rPr lang="en-US" sz="2000" dirty="0">
                          <a:solidFill>
                            <a:schemeClr val="tx1"/>
                          </a:solidFill>
                          <a:latin typeface="Segoe UI" panose="020B0502040204020203" pitchFamily="34" charset="0"/>
                          <a:cs typeface="Segoe UI" panose="020B0502040204020203" pitchFamily="34" charset="0"/>
                        </a:rPr>
                        <a:t> et al</a:t>
                      </a:r>
                      <a:endParaRPr lang="en-US" sz="2000" b="1"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12</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925</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462</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0.25M</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1.1k</a:t>
                      </a:r>
                    </a:p>
                  </a:txBody>
                  <a:tcPr anchor="ctr"/>
                </a:tc>
                <a:extLst>
                  <a:ext uri="{0D108BD9-81ED-4DB2-BD59-A6C34878D82A}">
                    <a16:rowId xmlns:a16="http://schemas.microsoft.com/office/drawing/2014/main" val="4034555069"/>
                  </a:ext>
                </a:extLst>
              </a:tr>
              <a:tr h="228259">
                <a:tc>
                  <a:txBody>
                    <a:bodyPr/>
                    <a:lstStyle/>
                    <a:p>
                      <a:pPr algn="ctr"/>
                      <a:r>
                        <a:rPr lang="en-US" sz="2000" i="1" dirty="0" err="1">
                          <a:solidFill>
                            <a:schemeClr val="tx1"/>
                          </a:solidFill>
                          <a:latin typeface="Segoe UI" panose="020B0502040204020203" pitchFamily="34" charset="0"/>
                          <a:cs typeface="Segoe UI" panose="020B0502040204020203" pitchFamily="34" charset="0"/>
                        </a:rPr>
                        <a:t>BunchBloomer</a:t>
                      </a:r>
                      <a:endParaRPr lang="en-US" sz="2000" i="1"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8</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47</a:t>
                      </a:r>
                    </a:p>
                  </a:txBody>
                  <a:tcPr anchor="ctr"/>
                </a:tc>
                <a:tc>
                  <a:txBody>
                    <a:bodyPr/>
                    <a:lstStyle/>
                    <a:p>
                      <a:pPr algn="ctr"/>
                      <a:r>
                        <a:rPr lang="en-US" sz="2000" dirty="0">
                          <a:solidFill>
                            <a:schemeClr val="tx1"/>
                          </a:solidFill>
                          <a:latin typeface="Segoe UI" panose="020B0502040204020203" pitchFamily="34" charset="0"/>
                          <a:cs typeface="Segoe UI" panose="020B0502040204020203" pitchFamily="34" charset="0"/>
                        </a:rPr>
                        <a:t>250</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512M</a:t>
                      </a:r>
                    </a:p>
                  </a:txBody>
                  <a:tcPr anchor="ctr"/>
                </a:tc>
                <a:tc>
                  <a:txBody>
                    <a:bodyPr/>
                    <a:lstStyle/>
                    <a:p>
                      <a:pPr algn="ctr"/>
                      <a:r>
                        <a:rPr lang="en-US" sz="2000" b="1" dirty="0">
                          <a:solidFill>
                            <a:schemeClr val="tx1"/>
                          </a:solidFill>
                          <a:latin typeface="Segoe UI" panose="020B0502040204020203" pitchFamily="34" charset="0"/>
                          <a:cs typeface="Segoe UI" panose="020B0502040204020203" pitchFamily="34" charset="0"/>
                        </a:rPr>
                        <a:t>36.8M</a:t>
                      </a:r>
                    </a:p>
                  </a:txBody>
                  <a:tcPr anchor="ctr"/>
                </a:tc>
                <a:extLst>
                  <a:ext uri="{0D108BD9-81ED-4DB2-BD59-A6C34878D82A}">
                    <a16:rowId xmlns:a16="http://schemas.microsoft.com/office/drawing/2014/main" val="479341676"/>
                  </a:ext>
                </a:extLst>
              </a:tr>
            </a:tbl>
          </a:graphicData>
        </a:graphic>
      </p:graphicFrame>
    </p:spTree>
    <p:custDataLst>
      <p:tags r:id="rId1"/>
    </p:custDataLst>
    <p:extLst>
      <p:ext uri="{BB962C8B-B14F-4D97-AF65-F5344CB8AC3E}">
        <p14:creationId xmlns:p14="http://schemas.microsoft.com/office/powerpoint/2010/main" val="409219940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5952337" y="1187101"/>
            <a:ext cx="5475891" cy="5452195"/>
          </a:xfrm>
        </p:spPr>
        <p:txBody>
          <a:bodyPr/>
          <a:lstStyle/>
          <a:p>
            <a:pPr>
              <a:lnSpc>
                <a:spcPts val="3600"/>
              </a:lnSpc>
            </a:pPr>
            <a:r>
              <a:rPr lang="en-US" dirty="0">
                <a:latin typeface="Segoe UI"/>
                <a:ea typeface="MS PGothic"/>
                <a:cs typeface="Arial"/>
              </a:rPr>
              <a:t>Querying a Bloom filter:</a:t>
            </a:r>
          </a:p>
          <a:p>
            <a:pPr lvl="1">
              <a:lnSpc>
                <a:spcPts val="3600"/>
              </a:lnSpc>
            </a:pPr>
            <a:r>
              <a:rPr lang="en-US" dirty="0">
                <a:solidFill>
                  <a:schemeClr val="tx1"/>
                </a:solidFill>
                <a:latin typeface="Segoe UI"/>
                <a:ea typeface="MS PGothic"/>
              </a:rPr>
              <a:t>Hash the query to get bit-vector indices</a:t>
            </a:r>
            <a:endParaRPr lang="en-US" dirty="0">
              <a:solidFill>
                <a:srgbClr val="0070C0"/>
              </a:solidFill>
              <a:latin typeface="Consolas"/>
              <a:ea typeface="MS PGothic"/>
            </a:endParaRPr>
          </a:p>
          <a:p>
            <a:pPr lvl="1">
              <a:lnSpc>
                <a:spcPts val="3600"/>
              </a:lnSpc>
            </a:pPr>
            <a:r>
              <a:rPr lang="en-US" dirty="0">
                <a:solidFill>
                  <a:schemeClr val="tx1"/>
                </a:solidFill>
                <a:latin typeface="Segoe UI"/>
                <a:ea typeface="MS PGothic"/>
              </a:rPr>
              <a:t>Read all BV[</a:t>
            </a:r>
            <a:r>
              <a:rPr lang="en-US" b="1" dirty="0">
                <a:solidFill>
                  <a:srgbClr val="0070C0"/>
                </a:solidFill>
                <a:latin typeface="Consolas"/>
                <a:ea typeface="MS PGothic"/>
              </a:rPr>
              <a:t>i</a:t>
            </a:r>
            <a:r>
              <a:rPr lang="en-US" dirty="0">
                <a:solidFill>
                  <a:schemeClr val="tx1"/>
                </a:solidFill>
                <a:latin typeface="Segoe UI"/>
                <a:ea typeface="MS PGothic"/>
              </a:rPr>
              <a:t>], and send to an </a:t>
            </a:r>
            <a:r>
              <a:rPr lang="en-US" dirty="0">
                <a:solidFill>
                  <a:srgbClr val="0070C0"/>
                </a:solidFill>
                <a:latin typeface="Consolas" panose="020B0609020204030204" pitchFamily="49" charset="0"/>
                <a:ea typeface="MS PGothic"/>
              </a:rPr>
              <a:t>AND</a:t>
            </a:r>
            <a:r>
              <a:rPr lang="en-US" dirty="0">
                <a:solidFill>
                  <a:schemeClr val="tx1"/>
                </a:solidFill>
                <a:latin typeface="Segoe UI"/>
                <a:ea typeface="MS PGothic"/>
              </a:rPr>
              <a:t> operator.</a:t>
            </a:r>
          </a:p>
          <a:p>
            <a:pPr>
              <a:lnSpc>
                <a:spcPts val="3600"/>
              </a:lnSpc>
            </a:pPr>
            <a:r>
              <a:rPr lang="en-US" dirty="0">
                <a:latin typeface="Segoe UI"/>
                <a:ea typeface="MS PGothic"/>
                <a:cs typeface="Arial"/>
              </a:rPr>
              <a:t>If the result is </a:t>
            </a:r>
            <a:r>
              <a:rPr lang="en-US" dirty="0">
                <a:solidFill>
                  <a:srgbClr val="9E4F00"/>
                </a:solidFill>
                <a:latin typeface="Segoe UI"/>
                <a:ea typeface="MS PGothic"/>
                <a:cs typeface="Arial"/>
              </a:rPr>
              <a:t>0</a:t>
            </a:r>
            <a:r>
              <a:rPr lang="en-US" dirty="0">
                <a:latin typeface="Segoe UI"/>
                <a:ea typeface="MS PGothic"/>
                <a:cs typeface="Arial"/>
              </a:rPr>
              <a:t>, the query must not have been added to the set.</a:t>
            </a:r>
          </a:p>
          <a:p>
            <a:pPr>
              <a:lnSpc>
                <a:spcPts val="3600"/>
              </a:lnSpc>
            </a:pPr>
            <a:r>
              <a:rPr lang="en-US" dirty="0">
                <a:latin typeface="Segoe UI"/>
                <a:ea typeface="MS PGothic"/>
                <a:cs typeface="Arial"/>
              </a:rPr>
              <a:t>If the result is </a:t>
            </a:r>
            <a:r>
              <a:rPr lang="en-US" dirty="0">
                <a:solidFill>
                  <a:srgbClr val="9E4F00"/>
                </a:solidFill>
                <a:latin typeface="Segoe UI"/>
                <a:ea typeface="MS PGothic"/>
                <a:cs typeface="Arial"/>
              </a:rPr>
              <a:t>1</a:t>
            </a:r>
            <a:r>
              <a:rPr lang="en-US" dirty="0">
                <a:latin typeface="Segoe UI"/>
                <a:ea typeface="MS PGothic"/>
                <a:cs typeface="Arial"/>
              </a:rPr>
              <a:t>, the query </a:t>
            </a:r>
            <a:r>
              <a:rPr lang="en-US" i="1" dirty="0">
                <a:solidFill>
                  <a:srgbClr val="9E4F00"/>
                </a:solidFill>
                <a:latin typeface="Segoe UI"/>
                <a:ea typeface="MS PGothic"/>
                <a:cs typeface="Arial"/>
              </a:rPr>
              <a:t>may</a:t>
            </a:r>
            <a:r>
              <a:rPr lang="en-US" dirty="0">
                <a:latin typeface="Segoe UI"/>
                <a:ea typeface="MS PGothic"/>
                <a:cs typeface="Arial"/>
              </a:rPr>
              <a:t> have been added to the set.</a:t>
            </a:r>
            <a:endParaRPr lang="en-US" dirty="0">
              <a:solidFill>
                <a:schemeClr val="tx1"/>
              </a:solidFill>
              <a:latin typeface="Segoe UI"/>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Querying a Bloom Filter</a:t>
            </a:r>
          </a:p>
        </p:txBody>
      </p:sp>
      <p:pic>
        <p:nvPicPr>
          <p:cNvPr id="5" name="Picture 4">
            <a:extLst>
              <a:ext uri="{FF2B5EF4-FFF2-40B4-BE49-F238E27FC236}">
                <a16:creationId xmlns:a16="http://schemas.microsoft.com/office/drawing/2014/main" id="{1BB958C2-2982-4BB9-8D6A-51862DBB3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8" y="1187101"/>
            <a:ext cx="5715000" cy="3219450"/>
          </a:xfrm>
          <a:prstGeom prst="rect">
            <a:avLst/>
          </a:prstGeom>
        </p:spPr>
      </p:pic>
    </p:spTree>
    <p:custDataLst>
      <p:tags r:id="rId1"/>
    </p:custDataLst>
    <p:extLst>
      <p:ext uri="{BB962C8B-B14F-4D97-AF65-F5344CB8AC3E}">
        <p14:creationId xmlns:p14="http://schemas.microsoft.com/office/powerpoint/2010/main" val="3799375101"/>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25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25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2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3" y="1075041"/>
            <a:ext cx="2837794" cy="5452195"/>
          </a:xfrm>
        </p:spPr>
        <p:txBody>
          <a:bodyPr/>
          <a:lstStyle/>
          <a:p>
            <a:pPr>
              <a:lnSpc>
                <a:spcPts val="3600"/>
              </a:lnSpc>
            </a:pPr>
            <a:r>
              <a:rPr lang="en-US" dirty="0">
                <a:latin typeface="Segoe UI"/>
                <a:ea typeface="MS PGothic"/>
                <a:cs typeface="Arial"/>
              </a:rPr>
              <a:t>Databases</a:t>
            </a:r>
          </a:p>
          <a:p>
            <a:pPr>
              <a:lnSpc>
                <a:spcPts val="3600"/>
              </a:lnSpc>
            </a:pPr>
            <a:r>
              <a:rPr lang="en-US" dirty="0">
                <a:latin typeface="Segoe UI"/>
                <a:ea typeface="MS PGothic"/>
                <a:cs typeface="Arial"/>
              </a:rPr>
              <a:t>Bioinformatics</a:t>
            </a:r>
          </a:p>
          <a:p>
            <a:pPr>
              <a:lnSpc>
                <a:spcPts val="3600"/>
              </a:lnSpc>
            </a:pPr>
            <a:r>
              <a:rPr lang="en-US" dirty="0">
                <a:latin typeface="Segoe UI"/>
                <a:ea typeface="MS PGothic"/>
                <a:cs typeface="Arial"/>
              </a:rPr>
              <a:t>Security</a:t>
            </a:r>
          </a:p>
          <a:p>
            <a:pPr>
              <a:lnSpc>
                <a:spcPts val="3600"/>
              </a:lnSpc>
            </a:pPr>
            <a:r>
              <a:rPr lang="en-US" dirty="0">
                <a:latin typeface="Segoe UI"/>
                <a:ea typeface="MS PGothic"/>
                <a:cs typeface="Arial"/>
              </a:rPr>
              <a:t>Networking</a:t>
            </a:r>
          </a:p>
          <a:p>
            <a:pPr marL="0" indent="0">
              <a:lnSpc>
                <a:spcPts val="3600"/>
              </a:lnSpc>
              <a:buNone/>
            </a:pPr>
            <a:endParaRPr lang="en-US" dirty="0">
              <a:latin typeface="Segoe UI"/>
              <a:ea typeface="MS PGothic"/>
              <a:cs typeface="Arial"/>
            </a:endParaRP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What are Bloom Filters Used For?</a:t>
            </a:r>
          </a:p>
        </p:txBody>
      </p:sp>
      <p:pic>
        <p:nvPicPr>
          <p:cNvPr id="1028" name="Picture 4" descr="Overview - Bioinformatics Core - Mayo Clinic Research">
            <a:extLst>
              <a:ext uri="{FF2B5EF4-FFF2-40B4-BE49-F238E27FC236}">
                <a16:creationId xmlns:a16="http://schemas.microsoft.com/office/drawing/2014/main" id="{5B705669-61E3-4045-BB9E-CA1A53D86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36" y="3997251"/>
            <a:ext cx="5756588" cy="24046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52,400+ Network Security Stock Photos, Pictures &amp; Royalty ...">
            <a:extLst>
              <a:ext uri="{FF2B5EF4-FFF2-40B4-BE49-F238E27FC236}">
                <a16:creationId xmlns:a16="http://schemas.microsoft.com/office/drawing/2014/main" id="{79D06656-F98A-4296-BB44-0A70E6F52E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554" y="3950143"/>
            <a:ext cx="4221868" cy="24144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768039-A82F-4B75-A61F-E71832D586BB}"/>
              </a:ext>
            </a:extLst>
          </p:cNvPr>
          <p:cNvPicPr>
            <a:picLocks noChangeAspect="1"/>
          </p:cNvPicPr>
          <p:nvPr/>
        </p:nvPicPr>
        <p:blipFill>
          <a:blip r:embed="rId6"/>
          <a:stretch>
            <a:fillRect/>
          </a:stretch>
        </p:blipFill>
        <p:spPr>
          <a:xfrm>
            <a:off x="6096000" y="949118"/>
            <a:ext cx="4599714" cy="2608634"/>
          </a:xfrm>
          <a:prstGeom prst="rect">
            <a:avLst/>
          </a:prstGeom>
        </p:spPr>
      </p:pic>
      <p:sp>
        <p:nvSpPr>
          <p:cNvPr id="13" name="TextBox 12">
            <a:extLst>
              <a:ext uri="{FF2B5EF4-FFF2-40B4-BE49-F238E27FC236}">
                <a16:creationId xmlns:a16="http://schemas.microsoft.com/office/drawing/2014/main" id="{A308961F-82D4-4DC6-A1B7-DDC001AB7DDF}"/>
              </a:ext>
            </a:extLst>
          </p:cNvPr>
          <p:cNvSpPr txBox="1"/>
          <p:nvPr/>
        </p:nvSpPr>
        <p:spPr>
          <a:xfrm>
            <a:off x="6853525" y="3492338"/>
            <a:ext cx="3771923" cy="523220"/>
          </a:xfrm>
          <a:prstGeom prst="rect">
            <a:avLst/>
          </a:prstGeom>
          <a:noFill/>
        </p:spPr>
        <p:txBody>
          <a:bodyPr wrap="square">
            <a:spAutoFit/>
          </a:bodyPr>
          <a:lstStyle/>
          <a:p>
            <a:pPr marL="0" indent="0">
              <a:buFontTx/>
              <a:buNone/>
            </a:pPr>
            <a:r>
              <a:rPr lang="en-US" b="0" dirty="0">
                <a:latin typeface="Segoe UI" panose="020B0502040204020203" pitchFamily="34" charset="0"/>
                <a:cs typeface="Segoe UI" panose="020B0502040204020203" pitchFamily="34" charset="0"/>
              </a:rPr>
              <a:t>https://zeenea.com/wp-content/uploads/</a:t>
            </a:r>
            <a:br>
              <a:rPr lang="en-US" b="0" dirty="0">
                <a:latin typeface="Segoe UI" panose="020B0502040204020203" pitchFamily="34" charset="0"/>
                <a:cs typeface="Segoe UI" panose="020B0502040204020203" pitchFamily="34" charset="0"/>
              </a:rPr>
            </a:br>
            <a:r>
              <a:rPr lang="en-US" b="0" dirty="0">
                <a:latin typeface="Segoe UI" panose="020B0502040204020203" pitchFamily="34" charset="0"/>
                <a:cs typeface="Segoe UI" panose="020B0502040204020203" pitchFamily="34" charset="0"/>
              </a:rPr>
              <a:t>2023/01/databases-zeenea-980x551.jpg</a:t>
            </a:r>
          </a:p>
        </p:txBody>
      </p:sp>
      <p:sp>
        <p:nvSpPr>
          <p:cNvPr id="14" name="TextBox 13">
            <a:extLst>
              <a:ext uri="{FF2B5EF4-FFF2-40B4-BE49-F238E27FC236}">
                <a16:creationId xmlns:a16="http://schemas.microsoft.com/office/drawing/2014/main" id="{9A5CBEBA-EEE0-4744-AD1E-EE3439BA9671}"/>
              </a:ext>
            </a:extLst>
          </p:cNvPr>
          <p:cNvSpPr txBox="1"/>
          <p:nvPr/>
        </p:nvSpPr>
        <p:spPr>
          <a:xfrm>
            <a:off x="1351225" y="6334780"/>
            <a:ext cx="3771923" cy="523220"/>
          </a:xfrm>
          <a:prstGeom prst="rect">
            <a:avLst/>
          </a:prstGeom>
          <a:noFill/>
        </p:spPr>
        <p:txBody>
          <a:bodyPr wrap="square">
            <a:spAutoFit/>
          </a:bodyPr>
          <a:lstStyle/>
          <a:p>
            <a:pPr marL="0" indent="0">
              <a:buFontTx/>
              <a:buNone/>
            </a:pPr>
            <a:r>
              <a:rPr lang="en-US" b="0" dirty="0">
                <a:latin typeface="Segoe UI" panose="020B0502040204020203" pitchFamily="34" charset="0"/>
                <a:cs typeface="Segoe UI" panose="020B0502040204020203" pitchFamily="34" charset="0"/>
              </a:rPr>
              <a:t>https://www.mayo.edu/research/core-resources/bioinformatics-core/overview</a:t>
            </a:r>
          </a:p>
        </p:txBody>
      </p:sp>
      <p:sp>
        <p:nvSpPr>
          <p:cNvPr id="15" name="TextBox 14">
            <a:extLst>
              <a:ext uri="{FF2B5EF4-FFF2-40B4-BE49-F238E27FC236}">
                <a16:creationId xmlns:a16="http://schemas.microsoft.com/office/drawing/2014/main" id="{6CF3DE97-D31B-49FC-BC7D-BFA778EF6516}"/>
              </a:ext>
            </a:extLst>
          </p:cNvPr>
          <p:cNvSpPr txBox="1"/>
          <p:nvPr/>
        </p:nvSpPr>
        <p:spPr>
          <a:xfrm>
            <a:off x="5973693" y="6315255"/>
            <a:ext cx="5531588" cy="523220"/>
          </a:xfrm>
          <a:prstGeom prst="rect">
            <a:avLst/>
          </a:prstGeom>
          <a:noFill/>
        </p:spPr>
        <p:txBody>
          <a:bodyPr wrap="square">
            <a:spAutoFit/>
          </a:bodyPr>
          <a:lstStyle/>
          <a:p>
            <a:pPr marL="0" indent="0">
              <a:buFontTx/>
              <a:buNone/>
            </a:pPr>
            <a:r>
              <a:rPr lang="en-US" b="0" dirty="0">
                <a:latin typeface="Segoe UI" panose="020B0502040204020203" pitchFamily="34" charset="0"/>
                <a:cs typeface="Segoe UI" panose="020B0502040204020203" pitchFamily="34" charset="0"/>
              </a:rPr>
              <a:t>https://www.forbes.com/councils/forbestechcouncil/2024/01/24/cybersecurity-in-2024-challenges-and-innovations-in-a-volatile-era/</a:t>
            </a:r>
          </a:p>
        </p:txBody>
      </p:sp>
    </p:spTree>
    <p:custDataLst>
      <p:tags r:id="rId1"/>
    </p:custDataLst>
    <p:extLst>
      <p:ext uri="{BB962C8B-B14F-4D97-AF65-F5344CB8AC3E}">
        <p14:creationId xmlns:p14="http://schemas.microsoft.com/office/powerpoint/2010/main" val="4109094935"/>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fade">
                                      <p:cBhvr>
                                        <p:cTn id="29" dur="500"/>
                                        <p:tgtEl>
                                          <p:spTgt spid="2">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6090746" cy="5452195"/>
          </a:xfrm>
        </p:spPr>
        <p:txBody>
          <a:bodyPr/>
          <a:lstStyle/>
          <a:p>
            <a:pPr>
              <a:lnSpc>
                <a:spcPts val="3600"/>
              </a:lnSpc>
            </a:pPr>
            <a:r>
              <a:rPr lang="en-US" dirty="0">
                <a:latin typeface="Segoe UI"/>
                <a:ea typeface="MS PGothic"/>
                <a:cs typeface="Arial"/>
              </a:rPr>
              <a:t>Algorithmically, there are </a:t>
            </a:r>
            <a:r>
              <a:rPr lang="en-US" dirty="0">
                <a:solidFill>
                  <a:srgbClr val="9E4F00"/>
                </a:solidFill>
                <a:latin typeface="Segoe UI"/>
                <a:ea typeface="MS PGothic"/>
                <a:cs typeface="Arial"/>
              </a:rPr>
              <a:t>three parameters</a:t>
            </a:r>
            <a:r>
              <a:rPr lang="en-US" dirty="0">
                <a:latin typeface="Segoe UI"/>
                <a:ea typeface="MS PGothic"/>
                <a:cs typeface="Arial"/>
              </a:rPr>
              <a:t> that can be changed in a Bloom filter.</a:t>
            </a:r>
          </a:p>
          <a:p>
            <a:pPr lvl="1">
              <a:lnSpc>
                <a:spcPts val="3600"/>
              </a:lnSpc>
            </a:pPr>
            <a:r>
              <a:rPr lang="en-US" dirty="0">
                <a:solidFill>
                  <a:srgbClr val="0070C0"/>
                </a:solidFill>
                <a:latin typeface="Consolas"/>
                <a:ea typeface="MS PGothic"/>
              </a:rPr>
              <a:t>H</a:t>
            </a:r>
            <a:r>
              <a:rPr lang="en-US" dirty="0">
                <a:solidFill>
                  <a:schemeClr val="tx1"/>
                </a:solidFill>
                <a:latin typeface="Arial MT Light"/>
                <a:ea typeface="MS PGothic"/>
              </a:rPr>
              <a:t>: </a:t>
            </a:r>
            <a:r>
              <a:rPr lang="en-US" dirty="0">
                <a:solidFill>
                  <a:schemeClr val="tx1"/>
                </a:solidFill>
                <a:latin typeface="Segoe UI"/>
                <a:ea typeface="MS PGothic"/>
              </a:rPr>
              <a:t>The number of hash functions.</a:t>
            </a:r>
          </a:p>
          <a:p>
            <a:pPr lvl="1">
              <a:lnSpc>
                <a:spcPts val="3600"/>
              </a:lnSpc>
            </a:pPr>
            <a:r>
              <a:rPr lang="en-US" dirty="0">
                <a:solidFill>
                  <a:srgbClr val="0070C0"/>
                </a:solidFill>
                <a:latin typeface="Consolas"/>
                <a:ea typeface="MS PGothic"/>
              </a:rPr>
              <a:t>L</a:t>
            </a:r>
            <a:r>
              <a:rPr lang="en-US" dirty="0">
                <a:solidFill>
                  <a:schemeClr val="tx1"/>
                </a:solidFill>
                <a:latin typeface="Arial MT Light"/>
                <a:ea typeface="MS PGothic"/>
              </a:rPr>
              <a:t>: </a:t>
            </a:r>
            <a:r>
              <a:rPr lang="en-US" dirty="0">
                <a:solidFill>
                  <a:schemeClr val="tx1"/>
                </a:solidFill>
                <a:latin typeface="Segoe UI"/>
                <a:ea typeface="MS PGothic"/>
              </a:rPr>
              <a:t>The length of the bit-vector.</a:t>
            </a:r>
          </a:p>
          <a:p>
            <a:pPr lvl="1">
              <a:lnSpc>
                <a:spcPts val="3600"/>
              </a:lnSpc>
            </a:pPr>
            <a:r>
              <a:rPr lang="en-US" dirty="0">
                <a:solidFill>
                  <a:srgbClr val="0070C0"/>
                </a:solidFill>
                <a:latin typeface="Consolas"/>
                <a:ea typeface="MS PGothic"/>
              </a:rPr>
              <a:t>I</a:t>
            </a:r>
            <a:r>
              <a:rPr lang="en-US" dirty="0">
                <a:solidFill>
                  <a:schemeClr val="tx1"/>
                </a:solidFill>
                <a:latin typeface="Arial MT Light"/>
                <a:ea typeface="MS PGothic"/>
              </a:rPr>
              <a:t>: </a:t>
            </a:r>
            <a:r>
              <a:rPr lang="en-US" dirty="0">
                <a:solidFill>
                  <a:schemeClr val="tx1"/>
                </a:solidFill>
                <a:latin typeface="Segoe UI"/>
                <a:ea typeface="MS PGothic"/>
              </a:rPr>
              <a:t>The desired number of elements to insert.</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How do I Design a Bloom Filter?</a:t>
            </a:r>
          </a:p>
        </p:txBody>
      </p:sp>
      <p:pic>
        <p:nvPicPr>
          <p:cNvPr id="5" name="Picture 2" descr="A screen shot of a number&#10;&#10;Description automatically generated">
            <a:extLst>
              <a:ext uri="{FF2B5EF4-FFF2-40B4-BE49-F238E27FC236}">
                <a16:creationId xmlns:a16="http://schemas.microsoft.com/office/drawing/2014/main" id="{3F50EF9E-A1AC-FBF5-2FEC-6D5A882CA42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93933" y="1188307"/>
            <a:ext cx="5266765" cy="297292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4838C61D-1D6F-DD2E-38A3-88069C7E6FEA}"/>
              </a:ext>
            </a:extLst>
          </p:cNvPr>
          <p:cNvSpPr txBox="1">
            <a:spLocks/>
          </p:cNvSpPr>
          <p:nvPr/>
        </p:nvSpPr>
        <p:spPr bwMode="auto">
          <a:xfrm>
            <a:off x="6692616" y="4157222"/>
            <a:ext cx="5725222" cy="224339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292100" indent="-292100" algn="l" rtl="0" eaLnBrk="0" fontAlgn="base" hangingPunct="0">
              <a:lnSpc>
                <a:spcPct val="100000"/>
              </a:lnSpc>
              <a:spcBef>
                <a:spcPts val="1000"/>
              </a:spcBef>
              <a:spcAft>
                <a:spcPct val="0"/>
              </a:spcAft>
              <a:buClrTx/>
              <a:buSzPct val="100000"/>
              <a:buFont typeface="Arial" panose="020B0604020202020204" pitchFamily="34" charset="0"/>
              <a:buChar char="•"/>
              <a:tabLst/>
              <a:defRPr sz="2800" b="0" i="0">
                <a:solidFill>
                  <a:schemeClr val="tx1"/>
                </a:solidFill>
                <a:effectLst/>
                <a:latin typeface="Arial MT Light" panose="020B0302030403020204" pitchFamily="34" charset="77"/>
                <a:ea typeface="MS PGothic" pitchFamily="34" charset="-128"/>
                <a:cs typeface="Arial" panose="020B0604020202020204" pitchFamily="34" charset="0"/>
              </a:defRPr>
            </a:lvl1pPr>
            <a:lvl2pPr marL="695325" indent="-330200" algn="l" rtl="0" eaLnBrk="0" fontAlgn="base" hangingPunct="0">
              <a:lnSpc>
                <a:spcPct val="100000"/>
              </a:lnSpc>
              <a:spcBef>
                <a:spcPts val="800"/>
              </a:spcBef>
              <a:spcAft>
                <a:spcPct val="0"/>
              </a:spcAft>
              <a:buClr>
                <a:schemeClr val="hlink"/>
              </a:buClr>
              <a:buFont typeface="Arial" panose="020B0604020202020204" pitchFamily="34" charset="0"/>
              <a:buChar char="•"/>
              <a:tabLst/>
              <a:defRPr sz="2400" b="0" i="0">
                <a:solidFill>
                  <a:srgbClr val="1F366F"/>
                </a:solidFill>
                <a:effectLst/>
                <a:latin typeface="Arial MT Light" panose="020B0302030403020204" pitchFamily="34" charset="77"/>
                <a:ea typeface="MS PGothic" pitchFamily="34" charset="-128"/>
                <a:cs typeface="MS PGothic" charset="0"/>
              </a:defRPr>
            </a:lvl2pPr>
            <a:lvl3pPr marL="989013" indent="-269875" algn="l" rtl="0" eaLnBrk="0" fontAlgn="base" hangingPunct="0">
              <a:lnSpc>
                <a:spcPct val="100000"/>
              </a:lnSpc>
              <a:spcBef>
                <a:spcPts val="800"/>
              </a:spcBef>
              <a:spcAft>
                <a:spcPct val="0"/>
              </a:spcAft>
              <a:buClrTx/>
              <a:buSzPct val="100000"/>
              <a:buChar char="•"/>
              <a:tabLst/>
              <a:defRPr sz="2200" b="0" i="0">
                <a:solidFill>
                  <a:srgbClr val="333333"/>
                </a:solidFill>
                <a:effectLst/>
                <a:latin typeface="Arial MT Light" panose="020B0302030403020204" pitchFamily="34" charset="77"/>
                <a:ea typeface="MS PGothic" pitchFamily="34" charset="-128"/>
                <a:cs typeface="MS PGothic" charset="0"/>
              </a:defRPr>
            </a:lvl3pPr>
            <a:lvl4pPr marL="1343025" indent="-280988" algn="l" rtl="0" eaLnBrk="0" fontAlgn="base" hangingPunct="0">
              <a:spcBef>
                <a:spcPct val="20000"/>
              </a:spcBef>
              <a:spcAft>
                <a:spcPct val="0"/>
              </a:spcAft>
              <a:buClrTx/>
              <a:buSzPct val="100000"/>
              <a:buFont typeface="Arial" panose="020B0604020202020204" pitchFamily="34" charset="0"/>
              <a:buChar char="•"/>
              <a:tabLst/>
              <a:defRPr sz="2000" b="0" i="0">
                <a:solidFill>
                  <a:schemeClr val="tx1"/>
                </a:solidFill>
                <a:effectLst/>
                <a:latin typeface="Arial MT Light" panose="020B0302030403020204" pitchFamily="34" charset="77"/>
                <a:ea typeface="MS PGothic" pitchFamily="34" charset="-128"/>
                <a:cs typeface="MS PGothic" charset="0"/>
              </a:defRPr>
            </a:lvl4pPr>
            <a:lvl5pPr marL="2057400" indent="-228600" algn="l" rtl="0" eaLnBrk="0" fontAlgn="base" hangingPunct="0">
              <a:spcBef>
                <a:spcPct val="20000"/>
              </a:spcBef>
              <a:spcAft>
                <a:spcPct val="0"/>
              </a:spcAft>
              <a:buClrTx/>
              <a:buChar char="•"/>
              <a:defRPr sz="1600" b="0" i="0">
                <a:solidFill>
                  <a:schemeClr val="tx1"/>
                </a:solidFill>
                <a:latin typeface="Arial MT Light" panose="020B0302030403020204" pitchFamily="34" charset="77"/>
                <a:ea typeface="MS PGothic" pitchFamily="34" charset="-128"/>
                <a:cs typeface="MS PGothic" charset="0"/>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marL="0" indent="0">
              <a:lnSpc>
                <a:spcPts val="3600"/>
              </a:lnSpc>
              <a:buNone/>
            </a:pPr>
            <a:r>
              <a:rPr lang="en-US" kern="0" dirty="0">
                <a:latin typeface="Segoe UI"/>
                <a:ea typeface="MS PGothic"/>
                <a:cs typeface="Arial"/>
              </a:rPr>
              <a:t>In this figure, we have </a:t>
            </a:r>
            <a:r>
              <a:rPr lang="en-US" kern="0" dirty="0">
                <a:solidFill>
                  <a:srgbClr val="0070C0"/>
                </a:solidFill>
                <a:latin typeface="Consolas"/>
                <a:ea typeface="MS PGothic"/>
                <a:cs typeface="Arial"/>
              </a:rPr>
              <a:t>H</a:t>
            </a:r>
            <a:r>
              <a:rPr lang="en-US" kern="0" dirty="0">
                <a:latin typeface="Segoe UI"/>
                <a:ea typeface="MS PGothic"/>
                <a:cs typeface="Arial"/>
              </a:rPr>
              <a:t>=3 hash functions and </a:t>
            </a:r>
            <a:r>
              <a:rPr lang="en-US" kern="0" dirty="0">
                <a:solidFill>
                  <a:srgbClr val="0070C0"/>
                </a:solidFill>
                <a:latin typeface="Consolas"/>
                <a:ea typeface="MS PGothic"/>
                <a:cs typeface="Arial"/>
              </a:rPr>
              <a:t>L</a:t>
            </a:r>
            <a:r>
              <a:rPr lang="en-US" kern="0" dirty="0">
                <a:latin typeface="Segoe UI"/>
                <a:ea typeface="MS PGothic"/>
                <a:cs typeface="Arial"/>
              </a:rPr>
              <a:t>=15 bits in the bit-vector.</a:t>
            </a:r>
            <a:endParaRPr lang="en-US" kern="0" dirty="0">
              <a:latin typeface="Segoe UI"/>
              <a:cs typeface="Arial"/>
            </a:endParaRPr>
          </a:p>
          <a:p>
            <a:pPr marL="0" indent="0">
              <a:lnSpc>
                <a:spcPts val="3600"/>
              </a:lnSpc>
              <a:buNone/>
            </a:pPr>
            <a:r>
              <a:rPr lang="en-US" kern="0" dirty="0">
                <a:latin typeface="Segoe UI"/>
                <a:ea typeface="MS PGothic"/>
                <a:cs typeface="Arial"/>
              </a:rPr>
              <a:t>We are inserting </a:t>
            </a:r>
            <a:r>
              <a:rPr lang="en-US" kern="0" dirty="0">
                <a:solidFill>
                  <a:srgbClr val="0070C0"/>
                </a:solidFill>
                <a:latin typeface="Consolas"/>
                <a:ea typeface="MS PGothic"/>
                <a:cs typeface="Arial"/>
              </a:rPr>
              <a:t>I</a:t>
            </a:r>
            <a:r>
              <a:rPr lang="en-US" kern="0" dirty="0">
                <a:latin typeface="Segoe UI"/>
                <a:ea typeface="MS PGothic"/>
                <a:cs typeface="Arial"/>
              </a:rPr>
              <a:t>=2 elements.</a:t>
            </a:r>
            <a:endParaRPr lang="en-US" kern="0" dirty="0">
              <a:latin typeface="Segoe UI"/>
              <a:cs typeface="Arial"/>
            </a:endParaRPr>
          </a:p>
        </p:txBody>
      </p:sp>
    </p:spTree>
    <p:custDataLst>
      <p:tags r:id="rId1"/>
    </p:custDataLst>
    <p:extLst>
      <p:ext uri="{BB962C8B-B14F-4D97-AF65-F5344CB8AC3E}">
        <p14:creationId xmlns:p14="http://schemas.microsoft.com/office/powerpoint/2010/main" val="1553862051"/>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25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25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250"/>
                                        <p:tgtEl>
                                          <p:spTgt spid="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fade">
                                      <p:cBhvr>
                                        <p:cTn id="30"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5B3BC71-A230-4DFF-A683-E10F9441BF5B}"/>
              </a:ext>
            </a:extLst>
          </p:cNvPr>
          <p:cNvSpPr/>
          <p:nvPr/>
        </p:nvSpPr>
        <p:spPr bwMode="auto">
          <a:xfrm>
            <a:off x="-1" y="2144110"/>
            <a:ext cx="10867697" cy="588579"/>
          </a:xfrm>
          <a:prstGeom prst="ellipse">
            <a:avLst/>
          </a:prstGeom>
          <a:solidFill>
            <a:schemeClr val="accent3">
              <a:lumMod val="90000"/>
            </a:schemeClr>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charset="0"/>
            </a:endParaRPr>
          </a:p>
        </p:txBody>
      </p:sp>
      <p:sp>
        <p:nvSpPr>
          <p:cNvPr id="2" name="Content Placeholder 1">
            <a:extLst>
              <a:ext uri="{FF2B5EF4-FFF2-40B4-BE49-F238E27FC236}">
                <a16:creationId xmlns:a16="http://schemas.microsoft.com/office/drawing/2014/main" id="{9E4B6F7E-31D9-E3CE-619A-B83B9129B47E}"/>
              </a:ext>
            </a:extLst>
          </p:cNvPr>
          <p:cNvSpPr>
            <a:spLocks noGrp="1"/>
          </p:cNvSpPr>
          <p:nvPr>
            <p:ph idx="1"/>
          </p:nvPr>
        </p:nvSpPr>
        <p:spPr>
          <a:xfrm>
            <a:off x="399392" y="1187102"/>
            <a:ext cx="11424746" cy="5452195"/>
          </a:xfrm>
        </p:spPr>
        <p:txBody>
          <a:bodyPr/>
          <a:lstStyle/>
          <a:p>
            <a:pPr>
              <a:lnSpc>
                <a:spcPts val="3600"/>
              </a:lnSpc>
            </a:pPr>
            <a:r>
              <a:rPr lang="en-US" dirty="0">
                <a:latin typeface="Segoe UI"/>
                <a:ea typeface="MS PGothic"/>
                <a:cs typeface="Arial"/>
              </a:rPr>
              <a:t>There is a possibility of false positives. That is, a query may return 1, even though the queried element was not added to the set.</a:t>
            </a:r>
          </a:p>
          <a:p>
            <a:pPr lvl="1">
              <a:lnSpc>
                <a:spcPts val="3600"/>
              </a:lnSpc>
            </a:pPr>
            <a:r>
              <a:rPr lang="en-US" dirty="0">
                <a:solidFill>
                  <a:schemeClr val="tx1"/>
                </a:solidFill>
                <a:latin typeface="Segoe UI"/>
                <a:ea typeface="MS PGothic"/>
              </a:rPr>
              <a:t>Increasing</a:t>
            </a:r>
            <a:r>
              <a:rPr lang="en-US" dirty="0">
                <a:latin typeface="Segoe UI"/>
                <a:ea typeface="MS PGothic"/>
              </a:rPr>
              <a:t> </a:t>
            </a:r>
            <a:r>
              <a:rPr lang="en-US" dirty="0">
                <a:solidFill>
                  <a:srgbClr val="0070C0"/>
                </a:solidFill>
                <a:latin typeface="Consolas"/>
                <a:ea typeface="MS PGothic"/>
              </a:rPr>
              <a:t>L</a:t>
            </a:r>
            <a:r>
              <a:rPr lang="en-US" dirty="0">
                <a:latin typeface="Segoe UI"/>
                <a:ea typeface="MS PGothic"/>
              </a:rPr>
              <a:t> </a:t>
            </a:r>
            <a:r>
              <a:rPr lang="en-US" dirty="0">
                <a:solidFill>
                  <a:schemeClr val="tx1"/>
                </a:solidFill>
                <a:latin typeface="Segoe UI"/>
                <a:ea typeface="MS PGothic"/>
              </a:rPr>
              <a:t>(bit-vector length) </a:t>
            </a:r>
            <a:r>
              <a:rPr lang="en-US" b="1" dirty="0">
                <a:solidFill>
                  <a:srgbClr val="9E4F00"/>
                </a:solidFill>
                <a:latin typeface="Segoe UI"/>
                <a:ea typeface="MS PGothic"/>
              </a:rPr>
              <a:t>decreases</a:t>
            </a:r>
            <a:r>
              <a:rPr lang="en-US" dirty="0">
                <a:solidFill>
                  <a:schemeClr val="tx1"/>
                </a:solidFill>
                <a:latin typeface="Segoe UI"/>
                <a:ea typeface="MS PGothic"/>
              </a:rPr>
              <a:t> false-positive rate.</a:t>
            </a:r>
          </a:p>
          <a:p>
            <a:pPr lvl="1">
              <a:lnSpc>
                <a:spcPts val="3600"/>
              </a:lnSpc>
            </a:pPr>
            <a:r>
              <a:rPr lang="en-US" dirty="0">
                <a:solidFill>
                  <a:schemeClr val="tx1"/>
                </a:solidFill>
                <a:latin typeface="Segoe UI"/>
                <a:ea typeface="MS PGothic"/>
              </a:rPr>
              <a:t>Increasing </a:t>
            </a:r>
            <a:r>
              <a:rPr lang="en-US" dirty="0">
                <a:solidFill>
                  <a:srgbClr val="0070C0"/>
                </a:solidFill>
                <a:latin typeface="Consolas"/>
                <a:ea typeface="MS PGothic"/>
              </a:rPr>
              <a:t>I</a:t>
            </a:r>
            <a:r>
              <a:rPr lang="en-US" dirty="0">
                <a:solidFill>
                  <a:schemeClr val="tx1"/>
                </a:solidFill>
                <a:latin typeface="Segoe UI"/>
                <a:ea typeface="MS PGothic"/>
              </a:rPr>
              <a:t> (number of insertions) </a:t>
            </a:r>
            <a:r>
              <a:rPr lang="en-US" b="1" dirty="0">
                <a:solidFill>
                  <a:srgbClr val="9E4F00"/>
                </a:solidFill>
                <a:latin typeface="Segoe UI"/>
                <a:ea typeface="MS PGothic"/>
              </a:rPr>
              <a:t>increases</a:t>
            </a:r>
            <a:r>
              <a:rPr lang="en-US" dirty="0">
                <a:solidFill>
                  <a:schemeClr val="tx1"/>
                </a:solidFill>
                <a:latin typeface="Segoe UI"/>
                <a:ea typeface="MS PGothic"/>
              </a:rPr>
              <a:t> false-positive rate.</a:t>
            </a:r>
          </a:p>
          <a:p>
            <a:pPr lvl="1">
              <a:lnSpc>
                <a:spcPts val="3600"/>
              </a:lnSpc>
            </a:pPr>
            <a:r>
              <a:rPr lang="en-US" dirty="0">
                <a:solidFill>
                  <a:schemeClr val="tx1"/>
                </a:solidFill>
                <a:latin typeface="Segoe UI" panose="020B0502040204020203" pitchFamily="34" charset="0"/>
                <a:ea typeface="MS PGothic"/>
                <a:cs typeface="Segoe UI" panose="020B0502040204020203" pitchFamily="34" charset="0"/>
              </a:rPr>
              <a:t>Changing </a:t>
            </a:r>
            <a:r>
              <a:rPr lang="en-US" dirty="0">
                <a:solidFill>
                  <a:srgbClr val="0070C0"/>
                </a:solidFill>
                <a:latin typeface="Consolas" panose="020B0609020204030204" pitchFamily="49" charset="0"/>
                <a:ea typeface="MS PGothic"/>
              </a:rPr>
              <a:t>H</a:t>
            </a:r>
            <a:r>
              <a:rPr lang="en-US" dirty="0">
                <a:solidFill>
                  <a:schemeClr val="tx1"/>
                </a:solidFill>
                <a:latin typeface="Segoe UI"/>
                <a:ea typeface="MS PGothic"/>
              </a:rPr>
              <a:t> (# hash functions) affects it non-monotonically.</a:t>
            </a:r>
          </a:p>
        </p:txBody>
      </p:sp>
      <p:sp>
        <p:nvSpPr>
          <p:cNvPr id="3" name="Title 2">
            <a:extLst>
              <a:ext uri="{FF2B5EF4-FFF2-40B4-BE49-F238E27FC236}">
                <a16:creationId xmlns:a16="http://schemas.microsoft.com/office/drawing/2014/main" id="{2A31D785-D33E-2AB2-6DF6-F6A26FD6BE07}"/>
              </a:ext>
            </a:extLst>
          </p:cNvPr>
          <p:cNvSpPr>
            <a:spLocks noGrp="1"/>
          </p:cNvSpPr>
          <p:nvPr>
            <p:ph type="title"/>
          </p:nvPr>
        </p:nvSpPr>
        <p:spPr>
          <a:xfrm>
            <a:off x="399393" y="218703"/>
            <a:ext cx="11105888" cy="673100"/>
          </a:xfrm>
        </p:spPr>
        <p:txBody>
          <a:bodyPr/>
          <a:lstStyle/>
          <a:p>
            <a:r>
              <a:rPr lang="en-US" dirty="0"/>
              <a:t>How do I Design a Bloom Filter?</a:t>
            </a:r>
          </a:p>
        </p:txBody>
      </p:sp>
      <p:pic>
        <p:nvPicPr>
          <p:cNvPr id="2050" name="Picture 2">
            <a:extLst>
              <a:ext uri="{FF2B5EF4-FFF2-40B4-BE49-F238E27FC236}">
                <a16:creationId xmlns:a16="http://schemas.microsoft.com/office/drawing/2014/main" id="{C5F9ACCD-5D76-4DEE-9A15-943090B802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73" y="4277710"/>
            <a:ext cx="8420728" cy="25371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0779B3E-82DF-4A45-98C9-60C12AE63037}"/>
                  </a:ext>
                </a:extLst>
              </p:cNvPr>
              <p:cNvSpPr txBox="1"/>
              <p:nvPr/>
            </p:nvSpPr>
            <p:spPr>
              <a:xfrm>
                <a:off x="8544908" y="4156392"/>
                <a:ext cx="3745229" cy="1059201"/>
              </a:xfrm>
              <a:prstGeom prst="rect">
                <a:avLst/>
              </a:prstGeom>
              <a:noFill/>
            </p:spPr>
            <p:txBody>
              <a:bodyPr wrap="square" rtlCol="0">
                <a:spAutoFit/>
              </a:bodyPr>
              <a:lstStyle/>
              <a:p>
                <a:r>
                  <a:rPr lang="en-US" sz="2800" b="0" dirty="0">
                    <a:latin typeface="Segoe UI"/>
                    <a:ea typeface="MS PGothic"/>
                    <a:cs typeface="Arial"/>
                  </a:rPr>
                  <a:t>False-positive rate:</a:t>
                </a:r>
                <a:endParaRPr lang="en-US" sz="2800" b="0" dirty="0">
                  <a:latin typeface="Consolas" panose="020B0609020204030204" pitchFamily="49"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𝑓𝑝𝑟</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a:latin typeface="Cambria Math" panose="02040503050406030204" pitchFamily="18" charset="0"/>
                            </a:rPr>
                            <m:t>(1−</m:t>
                          </m:r>
                          <m:sSup>
                            <m:sSupPr>
                              <m:ctrlPr>
                                <a:rPr lang="en-US" sz="2400" b="0" i="1">
                                  <a:latin typeface="Cambria Math" panose="02040503050406030204" pitchFamily="18" charset="0"/>
                                </a:rPr>
                              </m:ctrlPr>
                            </m:sSupPr>
                            <m:e>
                              <m:r>
                                <a:rPr lang="en-US" sz="2400" b="0" i="1">
                                  <a:latin typeface="Cambria Math" panose="02040503050406030204" pitchFamily="18" charset="0"/>
                                </a:rPr>
                                <m:t>𝑒</m:t>
                              </m:r>
                            </m:e>
                            <m:sup>
                              <m:r>
                                <a:rPr lang="en-US" sz="2400" b="0" i="1">
                                  <a:latin typeface="Cambria Math" panose="02040503050406030204" pitchFamily="18" charset="0"/>
                                </a:rPr>
                                <m:t>−</m:t>
                              </m:r>
                              <m:f>
                                <m:fPr>
                                  <m:ctrlPr>
                                    <a:rPr lang="en-US" sz="2400" b="0" i="1">
                                      <a:latin typeface="Cambria Math" panose="02040503050406030204" pitchFamily="18" charset="0"/>
                                    </a:rPr>
                                  </m:ctrlPr>
                                </m:fPr>
                                <m:num>
                                  <m:r>
                                    <a:rPr lang="en-US" sz="2400" b="0" i="1">
                                      <a:latin typeface="Cambria Math" panose="02040503050406030204" pitchFamily="18" charset="0"/>
                                    </a:rPr>
                                    <m:t>𝐻</m:t>
                                  </m:r>
                                  <m:r>
                                    <a:rPr lang="en-US" sz="2400" b="0" i="1">
                                      <a:latin typeface="Cambria Math" panose="02040503050406030204" pitchFamily="18" charset="0"/>
                                    </a:rPr>
                                    <m:t>∗</m:t>
                                  </m:r>
                                  <m:r>
                                    <a:rPr lang="en-US" sz="2400" b="0" i="1">
                                      <a:latin typeface="Cambria Math" panose="02040503050406030204" pitchFamily="18" charset="0"/>
                                    </a:rPr>
                                    <m:t>𝐼</m:t>
                                  </m:r>
                                </m:num>
                                <m:den>
                                  <m:r>
                                    <a:rPr lang="en-US" sz="2400" b="0" i="1">
                                      <a:latin typeface="Cambria Math" panose="02040503050406030204" pitchFamily="18" charset="0"/>
                                    </a:rPr>
                                    <m:t>𝐿</m:t>
                                  </m:r>
                                </m:den>
                              </m:f>
                            </m:sup>
                          </m:sSup>
                          <m:r>
                            <a:rPr lang="en-US" sz="2400" b="0" i="1">
                              <a:latin typeface="Cambria Math" panose="02040503050406030204" pitchFamily="18" charset="0"/>
                            </a:rPr>
                            <m:t>)</m:t>
                          </m:r>
                        </m:e>
                        <m:sup>
                          <m:r>
                            <a:rPr lang="en-US" sz="2400" b="0" i="1" smtClean="0">
                              <a:latin typeface="Cambria Math" panose="02040503050406030204" pitchFamily="18" charset="0"/>
                            </a:rPr>
                            <m:t>𝐻</m:t>
                          </m:r>
                        </m:sup>
                      </m:sSup>
                    </m:oMath>
                  </m:oMathPara>
                </a14:m>
                <a:endParaRPr lang="en-US" sz="2400" b="0" dirty="0">
                  <a:latin typeface="Consolas" panose="020B0609020204030204" pitchFamily="49" charset="0"/>
                </a:endParaRPr>
              </a:p>
            </p:txBody>
          </p:sp>
        </mc:Choice>
        <mc:Fallback xmlns="">
          <p:sp>
            <p:nvSpPr>
              <p:cNvPr id="5" name="TextBox 4">
                <a:extLst>
                  <a:ext uri="{FF2B5EF4-FFF2-40B4-BE49-F238E27FC236}">
                    <a16:creationId xmlns:a16="http://schemas.microsoft.com/office/drawing/2014/main" id="{B0779B3E-82DF-4A45-98C9-60C12AE63037}"/>
                  </a:ext>
                </a:extLst>
              </p:cNvPr>
              <p:cNvSpPr txBox="1">
                <a:spLocks noRot="1" noChangeAspect="1" noMove="1" noResize="1" noEditPoints="1" noAdjustHandles="1" noChangeArrowheads="1" noChangeShapeType="1" noTextEdit="1"/>
              </p:cNvSpPr>
              <p:nvPr/>
            </p:nvSpPr>
            <p:spPr>
              <a:xfrm>
                <a:off x="8544908" y="4156392"/>
                <a:ext cx="3745229" cy="1059201"/>
              </a:xfrm>
              <a:prstGeom prst="rect">
                <a:avLst/>
              </a:prstGeom>
              <a:blipFill>
                <a:blip r:embed="rId5"/>
                <a:stretch>
                  <a:fillRect l="-3420" t="-747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425545782"/>
      </p:ext>
    </p:extLst>
  </p:cSld>
  <p:clrMapOvr>
    <a:masterClrMapping/>
  </p:clrMapOvr>
  <mc:AlternateContent xmlns:mc="http://schemas.openxmlformats.org/markup-compatibility/2006" xmlns:p14="http://schemas.microsoft.com/office/powerpoint/2010/main">
    <mc:Choice Requires="p14">
      <p:transition p14:dur="100" advTm="61222">
        <p:fade/>
      </p:transition>
    </mc:Choice>
    <mc:Fallback xmlns="">
      <p:transition advTm="612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25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9|9|16|7.9|10|5.1|2.5"/>
</p:tagLst>
</file>

<file path=ppt/tags/tag10.xml><?xml version="1.0" encoding="utf-8"?>
<p:tagLst xmlns:a="http://schemas.openxmlformats.org/drawingml/2006/main" xmlns:r="http://schemas.openxmlformats.org/officeDocument/2006/relationships" xmlns:p="http://schemas.openxmlformats.org/presentationml/2006/main">
  <p:tag name="TIMING" val="|7.9|9|16|7.9|10|5.1|2.5"/>
</p:tagLst>
</file>

<file path=ppt/tags/tag11.xml><?xml version="1.0" encoding="utf-8"?>
<p:tagLst xmlns:a="http://schemas.openxmlformats.org/drawingml/2006/main" xmlns:r="http://schemas.openxmlformats.org/officeDocument/2006/relationships" xmlns:p="http://schemas.openxmlformats.org/presentationml/2006/main">
  <p:tag name="TIMING" val="|7.9|9|16|7.9|10|5.1|2.5"/>
</p:tagLst>
</file>

<file path=ppt/tags/tag12.xml><?xml version="1.0" encoding="utf-8"?>
<p:tagLst xmlns:a="http://schemas.openxmlformats.org/drawingml/2006/main" xmlns:r="http://schemas.openxmlformats.org/officeDocument/2006/relationships" xmlns:p="http://schemas.openxmlformats.org/presentationml/2006/main">
  <p:tag name="TIMING" val="|7.9|9|16|7.9|10|5.1|2.5"/>
</p:tagLst>
</file>

<file path=ppt/tags/tag13.xml><?xml version="1.0" encoding="utf-8"?>
<p:tagLst xmlns:a="http://schemas.openxmlformats.org/drawingml/2006/main" xmlns:r="http://schemas.openxmlformats.org/officeDocument/2006/relationships" xmlns:p="http://schemas.openxmlformats.org/presentationml/2006/main">
  <p:tag name="TIMING" val="|7.9|9|16|7.9|10|5.1|2.5"/>
</p:tagLst>
</file>

<file path=ppt/tags/tag14.xml><?xml version="1.0" encoding="utf-8"?>
<p:tagLst xmlns:a="http://schemas.openxmlformats.org/drawingml/2006/main" xmlns:r="http://schemas.openxmlformats.org/officeDocument/2006/relationships" xmlns:p="http://schemas.openxmlformats.org/presentationml/2006/main">
  <p:tag name="TIMING" val="|7.9|9|16|7.9|10|5.1|2.5"/>
</p:tagLst>
</file>

<file path=ppt/tags/tag15.xml><?xml version="1.0" encoding="utf-8"?>
<p:tagLst xmlns:a="http://schemas.openxmlformats.org/drawingml/2006/main" xmlns:r="http://schemas.openxmlformats.org/officeDocument/2006/relationships" xmlns:p="http://schemas.openxmlformats.org/presentationml/2006/main">
  <p:tag name="TIMING" val="|7.9|9|16|7.9|10|5.1|2.5"/>
</p:tagLst>
</file>

<file path=ppt/tags/tag16.xml><?xml version="1.0" encoding="utf-8"?>
<p:tagLst xmlns:a="http://schemas.openxmlformats.org/drawingml/2006/main" xmlns:r="http://schemas.openxmlformats.org/officeDocument/2006/relationships" xmlns:p="http://schemas.openxmlformats.org/presentationml/2006/main">
  <p:tag name="TIMING" val="|7.9|9|16|7.9|10|5.1|2.5"/>
</p:tagLst>
</file>

<file path=ppt/tags/tag17.xml><?xml version="1.0" encoding="utf-8"?>
<p:tagLst xmlns:a="http://schemas.openxmlformats.org/drawingml/2006/main" xmlns:r="http://schemas.openxmlformats.org/officeDocument/2006/relationships" xmlns:p="http://schemas.openxmlformats.org/presentationml/2006/main">
  <p:tag name="TIMING" val="|7.9|9|16|7.9|10|5.1|2.5"/>
</p:tagLst>
</file>

<file path=ppt/tags/tag18.xml><?xml version="1.0" encoding="utf-8"?>
<p:tagLst xmlns:a="http://schemas.openxmlformats.org/drawingml/2006/main" xmlns:r="http://schemas.openxmlformats.org/officeDocument/2006/relationships" xmlns:p="http://schemas.openxmlformats.org/presentationml/2006/main">
  <p:tag name="TIMING" val="|7.9|9|16|7.9|10|5.1|2.5"/>
</p:tagLst>
</file>

<file path=ppt/tags/tag19.xml><?xml version="1.0" encoding="utf-8"?>
<p:tagLst xmlns:a="http://schemas.openxmlformats.org/drawingml/2006/main" xmlns:r="http://schemas.openxmlformats.org/officeDocument/2006/relationships" xmlns:p="http://schemas.openxmlformats.org/presentationml/2006/main">
  <p:tag name="TIMING" val="|7.9|9|16|7.9|10|5.1|2.5"/>
</p:tagLst>
</file>

<file path=ppt/tags/tag2.xml><?xml version="1.0" encoding="utf-8"?>
<p:tagLst xmlns:a="http://schemas.openxmlformats.org/drawingml/2006/main" xmlns:r="http://schemas.openxmlformats.org/officeDocument/2006/relationships" xmlns:p="http://schemas.openxmlformats.org/presentationml/2006/main">
  <p:tag name="TIMING" val="|7.9|9|16|7.9|10|5.1|2.5"/>
</p:tagLst>
</file>

<file path=ppt/tags/tag20.xml><?xml version="1.0" encoding="utf-8"?>
<p:tagLst xmlns:a="http://schemas.openxmlformats.org/drawingml/2006/main" xmlns:r="http://schemas.openxmlformats.org/officeDocument/2006/relationships" xmlns:p="http://schemas.openxmlformats.org/presentationml/2006/main">
  <p:tag name="TIMING" val="|7.9|9|16|7.9|10|5.1|2.5"/>
</p:tagLst>
</file>

<file path=ppt/tags/tag21.xml><?xml version="1.0" encoding="utf-8"?>
<p:tagLst xmlns:a="http://schemas.openxmlformats.org/drawingml/2006/main" xmlns:r="http://schemas.openxmlformats.org/officeDocument/2006/relationships" xmlns:p="http://schemas.openxmlformats.org/presentationml/2006/main">
  <p:tag name="TIMING" val="|7.9|9|16|7.9|10|5.1|2.5"/>
</p:tagLst>
</file>

<file path=ppt/tags/tag22.xml><?xml version="1.0" encoding="utf-8"?>
<p:tagLst xmlns:a="http://schemas.openxmlformats.org/drawingml/2006/main" xmlns:r="http://schemas.openxmlformats.org/officeDocument/2006/relationships" xmlns:p="http://schemas.openxmlformats.org/presentationml/2006/main">
  <p:tag name="TIMING" val="|7.9|9|16|7.9|10|5.1|2.5"/>
</p:tagLst>
</file>

<file path=ppt/tags/tag23.xml><?xml version="1.0" encoding="utf-8"?>
<p:tagLst xmlns:a="http://schemas.openxmlformats.org/drawingml/2006/main" xmlns:r="http://schemas.openxmlformats.org/officeDocument/2006/relationships" xmlns:p="http://schemas.openxmlformats.org/presentationml/2006/main">
  <p:tag name="TIMING" val="|7.9|9|16|7.9|10|5.1|2.5"/>
</p:tagLst>
</file>

<file path=ppt/tags/tag24.xml><?xml version="1.0" encoding="utf-8"?>
<p:tagLst xmlns:a="http://schemas.openxmlformats.org/drawingml/2006/main" xmlns:r="http://schemas.openxmlformats.org/officeDocument/2006/relationships" xmlns:p="http://schemas.openxmlformats.org/presentationml/2006/main">
  <p:tag name="TIMING" val="|7.9|9|16|7.9|10|5.1|2.5"/>
</p:tagLst>
</file>

<file path=ppt/tags/tag25.xml><?xml version="1.0" encoding="utf-8"?>
<p:tagLst xmlns:a="http://schemas.openxmlformats.org/drawingml/2006/main" xmlns:r="http://schemas.openxmlformats.org/officeDocument/2006/relationships" xmlns:p="http://schemas.openxmlformats.org/presentationml/2006/main">
  <p:tag name="TIMING" val="|7.9|9|16|7.9|10|5.1|2.5"/>
</p:tagLst>
</file>

<file path=ppt/tags/tag26.xml><?xml version="1.0" encoding="utf-8"?>
<p:tagLst xmlns:a="http://schemas.openxmlformats.org/drawingml/2006/main" xmlns:r="http://schemas.openxmlformats.org/officeDocument/2006/relationships" xmlns:p="http://schemas.openxmlformats.org/presentationml/2006/main">
  <p:tag name="TIMING" val="|7.9|9|16|7.9|10|5.1|2.5"/>
</p:tagLst>
</file>

<file path=ppt/tags/tag27.xml><?xml version="1.0" encoding="utf-8"?>
<p:tagLst xmlns:a="http://schemas.openxmlformats.org/drawingml/2006/main" xmlns:r="http://schemas.openxmlformats.org/officeDocument/2006/relationships" xmlns:p="http://schemas.openxmlformats.org/presentationml/2006/main">
  <p:tag name="TIMING" val="|7.9|9|16|7.9|10|5.1|2.5"/>
</p:tagLst>
</file>

<file path=ppt/tags/tag28.xml><?xml version="1.0" encoding="utf-8"?>
<p:tagLst xmlns:a="http://schemas.openxmlformats.org/drawingml/2006/main" xmlns:r="http://schemas.openxmlformats.org/officeDocument/2006/relationships" xmlns:p="http://schemas.openxmlformats.org/presentationml/2006/main">
  <p:tag name="TIMING" val="|7.9|9|16|7.9|10|5.1|2.5"/>
</p:tagLst>
</file>

<file path=ppt/tags/tag29.xml><?xml version="1.0" encoding="utf-8"?>
<p:tagLst xmlns:a="http://schemas.openxmlformats.org/drawingml/2006/main" xmlns:r="http://schemas.openxmlformats.org/officeDocument/2006/relationships" xmlns:p="http://schemas.openxmlformats.org/presentationml/2006/main">
  <p:tag name="TIMING" val="|7.9|9|16|7.9|10|5.1|2.5"/>
</p:tagLst>
</file>

<file path=ppt/tags/tag3.xml><?xml version="1.0" encoding="utf-8"?>
<p:tagLst xmlns:a="http://schemas.openxmlformats.org/drawingml/2006/main" xmlns:r="http://schemas.openxmlformats.org/officeDocument/2006/relationships" xmlns:p="http://schemas.openxmlformats.org/presentationml/2006/main">
  <p:tag name="TIMING" val="|7.9|9|16|7.9|10|5.1|2.5"/>
</p:tagLst>
</file>

<file path=ppt/tags/tag30.xml><?xml version="1.0" encoding="utf-8"?>
<p:tagLst xmlns:a="http://schemas.openxmlformats.org/drawingml/2006/main" xmlns:r="http://schemas.openxmlformats.org/officeDocument/2006/relationships" xmlns:p="http://schemas.openxmlformats.org/presentationml/2006/main">
  <p:tag name="TIMING" val="|7.9|9|16|7.9|10|5.1|2.5"/>
</p:tagLst>
</file>

<file path=ppt/tags/tag31.xml><?xml version="1.0" encoding="utf-8"?>
<p:tagLst xmlns:a="http://schemas.openxmlformats.org/drawingml/2006/main" xmlns:r="http://schemas.openxmlformats.org/officeDocument/2006/relationships" xmlns:p="http://schemas.openxmlformats.org/presentationml/2006/main">
  <p:tag name="TIMING" val="|7.9|9|16|7.9|10|5.1|2.5"/>
</p:tagLst>
</file>

<file path=ppt/tags/tag32.xml><?xml version="1.0" encoding="utf-8"?>
<p:tagLst xmlns:a="http://schemas.openxmlformats.org/drawingml/2006/main" xmlns:r="http://schemas.openxmlformats.org/officeDocument/2006/relationships" xmlns:p="http://schemas.openxmlformats.org/presentationml/2006/main">
  <p:tag name="TIMING" val="|7.9|9|16|7.9|10|5.1|2.5"/>
</p:tagLst>
</file>

<file path=ppt/tags/tag33.xml><?xml version="1.0" encoding="utf-8"?>
<p:tagLst xmlns:a="http://schemas.openxmlformats.org/drawingml/2006/main" xmlns:r="http://schemas.openxmlformats.org/officeDocument/2006/relationships" xmlns:p="http://schemas.openxmlformats.org/presentationml/2006/main">
  <p:tag name="TIMING" val="|7.9|9|16|7.9|10|5.1|2.5"/>
</p:tagLst>
</file>

<file path=ppt/tags/tag34.xml><?xml version="1.0" encoding="utf-8"?>
<p:tagLst xmlns:a="http://schemas.openxmlformats.org/drawingml/2006/main" xmlns:r="http://schemas.openxmlformats.org/officeDocument/2006/relationships" xmlns:p="http://schemas.openxmlformats.org/presentationml/2006/main">
  <p:tag name="TIMING" val="|7.9|9|16|7.9|10|5.1|2.5"/>
</p:tagLst>
</file>

<file path=ppt/tags/tag35.xml><?xml version="1.0" encoding="utf-8"?>
<p:tagLst xmlns:a="http://schemas.openxmlformats.org/drawingml/2006/main" xmlns:r="http://schemas.openxmlformats.org/officeDocument/2006/relationships" xmlns:p="http://schemas.openxmlformats.org/presentationml/2006/main">
  <p:tag name="TIMING" val="|7.9|9|16|7.9|10|5.1|2.5"/>
</p:tagLst>
</file>

<file path=ppt/tags/tag36.xml><?xml version="1.0" encoding="utf-8"?>
<p:tagLst xmlns:a="http://schemas.openxmlformats.org/drawingml/2006/main" xmlns:r="http://schemas.openxmlformats.org/officeDocument/2006/relationships" xmlns:p="http://schemas.openxmlformats.org/presentationml/2006/main">
  <p:tag name="TIMING" val="|7.9|9|16|7.9|10|5.1|2.5"/>
</p:tagLst>
</file>

<file path=ppt/tags/tag37.xml><?xml version="1.0" encoding="utf-8"?>
<p:tagLst xmlns:a="http://schemas.openxmlformats.org/drawingml/2006/main" xmlns:r="http://schemas.openxmlformats.org/officeDocument/2006/relationships" xmlns:p="http://schemas.openxmlformats.org/presentationml/2006/main">
  <p:tag name="TIMING" val="|7.9|9|16|7.9|10|5.1|2.5"/>
</p:tagLst>
</file>

<file path=ppt/tags/tag38.xml><?xml version="1.0" encoding="utf-8"?>
<p:tagLst xmlns:a="http://schemas.openxmlformats.org/drawingml/2006/main" xmlns:r="http://schemas.openxmlformats.org/officeDocument/2006/relationships" xmlns:p="http://schemas.openxmlformats.org/presentationml/2006/main">
  <p:tag name="TIMING" val="|7.9|9|16|7.9|10|5.1|2.5"/>
</p:tagLst>
</file>

<file path=ppt/tags/tag39.xml><?xml version="1.0" encoding="utf-8"?>
<p:tagLst xmlns:a="http://schemas.openxmlformats.org/drawingml/2006/main" xmlns:r="http://schemas.openxmlformats.org/officeDocument/2006/relationships" xmlns:p="http://schemas.openxmlformats.org/presentationml/2006/main">
  <p:tag name="TIMING" val="|7.9|9|16|7.9|10|5.1|2.5"/>
</p:tagLst>
</file>

<file path=ppt/tags/tag4.xml><?xml version="1.0" encoding="utf-8"?>
<p:tagLst xmlns:a="http://schemas.openxmlformats.org/drawingml/2006/main" xmlns:r="http://schemas.openxmlformats.org/officeDocument/2006/relationships" xmlns:p="http://schemas.openxmlformats.org/presentationml/2006/main">
  <p:tag name="TIMING" val="|7.9|9|16|7.9|10|5.1|2.5"/>
</p:tagLst>
</file>

<file path=ppt/tags/tag40.xml><?xml version="1.0" encoding="utf-8"?>
<p:tagLst xmlns:a="http://schemas.openxmlformats.org/drawingml/2006/main" xmlns:r="http://schemas.openxmlformats.org/officeDocument/2006/relationships" xmlns:p="http://schemas.openxmlformats.org/presentationml/2006/main">
  <p:tag name="TIMING" val="|7.9|9|16|7.9|10|5.1|2.5"/>
</p:tagLst>
</file>

<file path=ppt/tags/tag41.xml><?xml version="1.0" encoding="utf-8"?>
<p:tagLst xmlns:a="http://schemas.openxmlformats.org/drawingml/2006/main" xmlns:r="http://schemas.openxmlformats.org/officeDocument/2006/relationships" xmlns:p="http://schemas.openxmlformats.org/presentationml/2006/main">
  <p:tag name="TIMING" val="|7.9|9|16|7.9|10|5.1|2.5"/>
</p:tagLst>
</file>

<file path=ppt/tags/tag42.xml><?xml version="1.0" encoding="utf-8"?>
<p:tagLst xmlns:a="http://schemas.openxmlformats.org/drawingml/2006/main" xmlns:r="http://schemas.openxmlformats.org/officeDocument/2006/relationships" xmlns:p="http://schemas.openxmlformats.org/presentationml/2006/main">
  <p:tag name="TIMING" val="|7.9|9|16|7.9|10|5.1|2.5"/>
</p:tagLst>
</file>

<file path=ppt/tags/tag43.xml><?xml version="1.0" encoding="utf-8"?>
<p:tagLst xmlns:a="http://schemas.openxmlformats.org/drawingml/2006/main" xmlns:r="http://schemas.openxmlformats.org/officeDocument/2006/relationships" xmlns:p="http://schemas.openxmlformats.org/presentationml/2006/main">
  <p:tag name="TIMING" val="|7.9|9|16|7.9|10|5.1|2.5"/>
</p:tagLst>
</file>

<file path=ppt/tags/tag44.xml><?xml version="1.0" encoding="utf-8"?>
<p:tagLst xmlns:a="http://schemas.openxmlformats.org/drawingml/2006/main" xmlns:r="http://schemas.openxmlformats.org/officeDocument/2006/relationships" xmlns:p="http://schemas.openxmlformats.org/presentationml/2006/main">
  <p:tag name="TIMING" val="|7.9|9|16|7.9|10|5.1|2.5"/>
</p:tagLst>
</file>

<file path=ppt/tags/tag45.xml><?xml version="1.0" encoding="utf-8"?>
<p:tagLst xmlns:a="http://schemas.openxmlformats.org/drawingml/2006/main" xmlns:r="http://schemas.openxmlformats.org/officeDocument/2006/relationships" xmlns:p="http://schemas.openxmlformats.org/presentationml/2006/main">
  <p:tag name="TIMING" val="|7.9|9|16|7.9|10|5.1|2.5"/>
</p:tagLst>
</file>

<file path=ppt/tags/tag46.xml><?xml version="1.0" encoding="utf-8"?>
<p:tagLst xmlns:a="http://schemas.openxmlformats.org/drawingml/2006/main" xmlns:r="http://schemas.openxmlformats.org/officeDocument/2006/relationships" xmlns:p="http://schemas.openxmlformats.org/presentationml/2006/main">
  <p:tag name="TIMING" val="|7.9|9|16|7.9|10|5.1|2.5"/>
</p:tagLst>
</file>

<file path=ppt/tags/tag47.xml><?xml version="1.0" encoding="utf-8"?>
<p:tagLst xmlns:a="http://schemas.openxmlformats.org/drawingml/2006/main" xmlns:r="http://schemas.openxmlformats.org/officeDocument/2006/relationships" xmlns:p="http://schemas.openxmlformats.org/presentationml/2006/main">
  <p:tag name="TIMING" val="|7.9|9|16|7.9|10|5.1|2.5"/>
</p:tagLst>
</file>

<file path=ppt/tags/tag48.xml><?xml version="1.0" encoding="utf-8"?>
<p:tagLst xmlns:a="http://schemas.openxmlformats.org/drawingml/2006/main" xmlns:r="http://schemas.openxmlformats.org/officeDocument/2006/relationships" xmlns:p="http://schemas.openxmlformats.org/presentationml/2006/main">
  <p:tag name="TIMING" val="|7.9|9|16|7.9|10|5.1|2.5"/>
</p:tagLst>
</file>

<file path=ppt/tags/tag49.xml><?xml version="1.0" encoding="utf-8"?>
<p:tagLst xmlns:a="http://schemas.openxmlformats.org/drawingml/2006/main" xmlns:r="http://schemas.openxmlformats.org/officeDocument/2006/relationships" xmlns:p="http://schemas.openxmlformats.org/presentationml/2006/main">
  <p:tag name="TIMING" val="|7.9|9|16|7.9|10|5.1|2.5"/>
</p:tagLst>
</file>

<file path=ppt/tags/tag5.xml><?xml version="1.0" encoding="utf-8"?>
<p:tagLst xmlns:a="http://schemas.openxmlformats.org/drawingml/2006/main" xmlns:r="http://schemas.openxmlformats.org/officeDocument/2006/relationships" xmlns:p="http://schemas.openxmlformats.org/presentationml/2006/main">
  <p:tag name="TIMING" val="|7.9|9|16|7.9|10|5.1|2.5"/>
</p:tagLst>
</file>

<file path=ppt/tags/tag50.xml><?xml version="1.0" encoding="utf-8"?>
<p:tagLst xmlns:a="http://schemas.openxmlformats.org/drawingml/2006/main" xmlns:r="http://schemas.openxmlformats.org/officeDocument/2006/relationships" xmlns:p="http://schemas.openxmlformats.org/presentationml/2006/main">
  <p:tag name="TIMING" val="|7.9|9|16|7.9|10|5.1|2.5"/>
</p:tagLst>
</file>

<file path=ppt/tags/tag51.xml><?xml version="1.0" encoding="utf-8"?>
<p:tagLst xmlns:a="http://schemas.openxmlformats.org/drawingml/2006/main" xmlns:r="http://schemas.openxmlformats.org/officeDocument/2006/relationships" xmlns:p="http://schemas.openxmlformats.org/presentationml/2006/main">
  <p:tag name="TIMING" val="|7.9|9|16|7.9|10|5.1|2.5"/>
</p:tagLst>
</file>

<file path=ppt/tags/tag52.xml><?xml version="1.0" encoding="utf-8"?>
<p:tagLst xmlns:a="http://schemas.openxmlformats.org/drawingml/2006/main" xmlns:r="http://schemas.openxmlformats.org/officeDocument/2006/relationships" xmlns:p="http://schemas.openxmlformats.org/presentationml/2006/main">
  <p:tag name="TIMING" val="|7.9|9|16|7.9|10|5.1|2.5"/>
</p:tagLst>
</file>

<file path=ppt/tags/tag53.xml><?xml version="1.0" encoding="utf-8"?>
<p:tagLst xmlns:a="http://schemas.openxmlformats.org/drawingml/2006/main" xmlns:r="http://schemas.openxmlformats.org/officeDocument/2006/relationships" xmlns:p="http://schemas.openxmlformats.org/presentationml/2006/main">
  <p:tag name="TIMING" val="|7.9|9|16|7.9|10|5.1|2.5"/>
</p:tagLst>
</file>

<file path=ppt/tags/tag54.xml><?xml version="1.0" encoding="utf-8"?>
<p:tagLst xmlns:a="http://schemas.openxmlformats.org/drawingml/2006/main" xmlns:r="http://schemas.openxmlformats.org/officeDocument/2006/relationships" xmlns:p="http://schemas.openxmlformats.org/presentationml/2006/main">
  <p:tag name="TIMING" val="|7.9|9|16|7.9|10|5.1|2.5"/>
</p:tagLst>
</file>

<file path=ppt/tags/tag55.xml><?xml version="1.0" encoding="utf-8"?>
<p:tagLst xmlns:a="http://schemas.openxmlformats.org/drawingml/2006/main" xmlns:r="http://schemas.openxmlformats.org/officeDocument/2006/relationships" xmlns:p="http://schemas.openxmlformats.org/presentationml/2006/main">
  <p:tag name="TIMING" val="|7.9|9|16|7.9|10|5.1|2.5"/>
</p:tagLst>
</file>

<file path=ppt/tags/tag6.xml><?xml version="1.0" encoding="utf-8"?>
<p:tagLst xmlns:a="http://schemas.openxmlformats.org/drawingml/2006/main" xmlns:r="http://schemas.openxmlformats.org/officeDocument/2006/relationships" xmlns:p="http://schemas.openxmlformats.org/presentationml/2006/main">
  <p:tag name="TIMING" val="|7.9|9|16|7.9|10|5.1|2.5"/>
</p:tagLst>
</file>

<file path=ppt/tags/tag7.xml><?xml version="1.0" encoding="utf-8"?>
<p:tagLst xmlns:a="http://schemas.openxmlformats.org/drawingml/2006/main" xmlns:r="http://schemas.openxmlformats.org/officeDocument/2006/relationships" xmlns:p="http://schemas.openxmlformats.org/presentationml/2006/main">
  <p:tag name="TIMING" val="|7.9|9|16|7.9|10|5.1|2.5"/>
</p:tagLst>
</file>

<file path=ppt/tags/tag8.xml><?xml version="1.0" encoding="utf-8"?>
<p:tagLst xmlns:a="http://schemas.openxmlformats.org/drawingml/2006/main" xmlns:r="http://schemas.openxmlformats.org/officeDocument/2006/relationships" xmlns:p="http://schemas.openxmlformats.org/presentationml/2006/main">
  <p:tag name="TIMING" val="|7.9|9|16|7.9|10|5.1|2.5"/>
</p:tagLst>
</file>

<file path=ppt/tags/tag9.xml><?xml version="1.0" encoding="utf-8"?>
<p:tagLst xmlns:a="http://schemas.openxmlformats.org/drawingml/2006/main" xmlns:r="http://schemas.openxmlformats.org/officeDocument/2006/relationships" xmlns:p="http://schemas.openxmlformats.org/presentationml/2006/main">
  <p:tag name="TIMING" val="|7.9|9|16|7.9|10|5.1|2.5"/>
</p:tagLst>
</file>

<file path=ppt/theme/theme1.xml><?xml version="1.0" encoding="utf-8"?>
<a:theme xmlns:a="http://schemas.openxmlformats.org/drawingml/2006/main" name="2_gsrcPresentationTemplate">
  <a:themeElements>
    <a:clrScheme name="">
      <a:dk1>
        <a:srgbClr val="000000"/>
      </a:dk1>
      <a:lt1>
        <a:srgbClr val="FFFFCC"/>
      </a:lt1>
      <a:dk2>
        <a:srgbClr val="660066"/>
      </a:dk2>
      <a:lt2>
        <a:srgbClr val="660066"/>
      </a:lt2>
      <a:accent1>
        <a:srgbClr val="339933"/>
      </a:accent1>
      <a:accent2>
        <a:srgbClr val="800000"/>
      </a:accent2>
      <a:accent3>
        <a:srgbClr val="FFFFE2"/>
      </a:accent3>
      <a:accent4>
        <a:srgbClr val="000000"/>
      </a:accent4>
      <a:accent5>
        <a:srgbClr val="ADCAAD"/>
      </a:accent5>
      <a:accent6>
        <a:srgbClr val="730000"/>
      </a:accent6>
      <a:hlink>
        <a:srgbClr val="000099"/>
      </a:hlink>
      <a:folHlink>
        <a:srgbClr val="FF9900"/>
      </a:folHlink>
    </a:clrScheme>
    <a:fontScheme name="gsrcPresentation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charset="0"/>
          </a:defRPr>
        </a:defPPr>
      </a:lstStyle>
    </a:lnDef>
  </a:objectDefaults>
  <a:extraClrSchemeLst>
    <a:extraClrScheme>
      <a:clrScheme name="gsrcPresentationTemplate 1">
        <a:dk1>
          <a:srgbClr val="0033CC"/>
        </a:dk1>
        <a:lt1>
          <a:srgbClr val="99FFFF"/>
        </a:lt1>
        <a:dk2>
          <a:srgbClr val="000000"/>
        </a:dk2>
        <a:lt2>
          <a:srgbClr val="000000"/>
        </a:lt2>
        <a:accent1>
          <a:srgbClr val="00B8A5"/>
        </a:accent1>
        <a:accent2>
          <a:srgbClr val="2C005E"/>
        </a:accent2>
        <a:accent3>
          <a:srgbClr val="CAFFFF"/>
        </a:accent3>
        <a:accent4>
          <a:srgbClr val="002AAE"/>
        </a:accent4>
        <a:accent5>
          <a:srgbClr val="AAD8CF"/>
        </a:accent5>
        <a:accent6>
          <a:srgbClr val="270054"/>
        </a:accent6>
        <a:hlink>
          <a:srgbClr val="4C82FF"/>
        </a:hlink>
        <a:folHlink>
          <a:srgbClr val="FFB833"/>
        </a:folHlink>
      </a:clrScheme>
      <a:clrMap bg1="lt1" tx1="dk1" bg2="lt2" tx2="dk2" accent1="accent1" accent2="accent2" accent3="accent3" accent4="accent4" accent5="accent5" accent6="accent6" hlink="hlink" folHlink="folHlink"/>
    </a:extraClrScheme>
    <a:extraClrScheme>
      <a:clrScheme name="gsrcPresentationTemplate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srcPresentationTemplate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srcPresentationTemplate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srcPresentationTemplate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gsrcPresentationTemplate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gsrcPresentationTemplate">
  <a:themeElements>
    <a:clrScheme name="">
      <a:dk1>
        <a:srgbClr val="000000"/>
      </a:dk1>
      <a:lt1>
        <a:srgbClr val="FFFFCC"/>
      </a:lt1>
      <a:dk2>
        <a:srgbClr val="660066"/>
      </a:dk2>
      <a:lt2>
        <a:srgbClr val="660066"/>
      </a:lt2>
      <a:accent1>
        <a:srgbClr val="339933"/>
      </a:accent1>
      <a:accent2>
        <a:srgbClr val="800000"/>
      </a:accent2>
      <a:accent3>
        <a:srgbClr val="FFFFE2"/>
      </a:accent3>
      <a:accent4>
        <a:srgbClr val="000000"/>
      </a:accent4>
      <a:accent5>
        <a:srgbClr val="ADCAAD"/>
      </a:accent5>
      <a:accent6>
        <a:srgbClr val="730000"/>
      </a:accent6>
      <a:hlink>
        <a:srgbClr val="000099"/>
      </a:hlink>
      <a:folHlink>
        <a:srgbClr val="FF9900"/>
      </a:folHlink>
    </a:clrScheme>
    <a:fontScheme name="gsrcPresentation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charset="0"/>
          </a:defRPr>
        </a:defPPr>
      </a:lstStyle>
    </a:lnDef>
  </a:objectDefaults>
  <a:extraClrSchemeLst>
    <a:extraClrScheme>
      <a:clrScheme name="gsrcPresentationTemplate 1">
        <a:dk1>
          <a:srgbClr val="0033CC"/>
        </a:dk1>
        <a:lt1>
          <a:srgbClr val="99FFFF"/>
        </a:lt1>
        <a:dk2>
          <a:srgbClr val="000000"/>
        </a:dk2>
        <a:lt2>
          <a:srgbClr val="000000"/>
        </a:lt2>
        <a:accent1>
          <a:srgbClr val="00B8A5"/>
        </a:accent1>
        <a:accent2>
          <a:srgbClr val="2C005E"/>
        </a:accent2>
        <a:accent3>
          <a:srgbClr val="CAFFFF"/>
        </a:accent3>
        <a:accent4>
          <a:srgbClr val="002AAE"/>
        </a:accent4>
        <a:accent5>
          <a:srgbClr val="AAD8CF"/>
        </a:accent5>
        <a:accent6>
          <a:srgbClr val="270054"/>
        </a:accent6>
        <a:hlink>
          <a:srgbClr val="4C82FF"/>
        </a:hlink>
        <a:folHlink>
          <a:srgbClr val="FFB833"/>
        </a:folHlink>
      </a:clrScheme>
      <a:clrMap bg1="lt1" tx1="dk1" bg2="lt2" tx2="dk2" accent1="accent1" accent2="accent2" accent3="accent3" accent4="accent4" accent5="accent5" accent6="accent6" hlink="hlink" folHlink="folHlink"/>
    </a:extraClrScheme>
    <a:extraClrScheme>
      <a:clrScheme name="gsrcPresentationTemplate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srcPresentationTemplate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srcPresentationTemplate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srcPresentationTemplate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gsrcPresentationTemplate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173162</TotalTime>
  <Words>3724</Words>
  <Application>Microsoft Office PowerPoint</Application>
  <PresentationFormat>Widescreen</PresentationFormat>
  <Paragraphs>497</Paragraphs>
  <Slides>56</Slides>
  <Notes>56</Notes>
  <HiddenSlides>6</HiddenSlides>
  <MMClips>2</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56</vt:i4>
      </vt:variant>
    </vt:vector>
  </HeadingPairs>
  <TitlesOfParts>
    <vt:vector size="72" baseType="lpstr">
      <vt:lpstr>Arial</vt:lpstr>
      <vt:lpstr>Arial MT Light</vt:lpstr>
      <vt:lpstr>Arial Narrow</vt:lpstr>
      <vt:lpstr>Cambria Math</vt:lpstr>
      <vt:lpstr>Consolas</vt:lpstr>
      <vt:lpstr>Courier New</vt:lpstr>
      <vt:lpstr>Helvetica</vt:lpstr>
      <vt:lpstr>Inconsolata</vt:lpstr>
      <vt:lpstr>Inconsolata Medium</vt:lpstr>
      <vt:lpstr>Monotype Sorts</vt:lpstr>
      <vt:lpstr>Segoe UI</vt:lpstr>
      <vt:lpstr>Times New Roman</vt:lpstr>
      <vt:lpstr>Trebuchet MS</vt:lpstr>
      <vt:lpstr>Wingdings</vt:lpstr>
      <vt:lpstr>2_gsrcPresentationTemplate</vt:lpstr>
      <vt:lpstr>3_gsrcPresentationTemplate</vt:lpstr>
      <vt:lpstr>BitBlender: Scalable Bloom Filter Acceleration on FPGAs with Dynamic Scheduling</vt:lpstr>
      <vt:lpstr>PowerPoint Presentation</vt:lpstr>
      <vt:lpstr>What is a Bloom Filter?</vt:lpstr>
      <vt:lpstr>What is a Bloom Filter?</vt:lpstr>
      <vt:lpstr>Inserting into a Bloom Filter</vt:lpstr>
      <vt:lpstr>Querying a Bloom Filter</vt:lpstr>
      <vt:lpstr>What are Bloom Filters Used For?</vt:lpstr>
      <vt:lpstr>How do I Design a Bloom Filter?</vt:lpstr>
      <vt:lpstr>How do I Design a Bloom Filter?</vt:lpstr>
      <vt:lpstr>How do I Design a Bloom Filter?</vt:lpstr>
      <vt:lpstr>Presentation Overview</vt:lpstr>
      <vt:lpstr>PowerPoint Presentation</vt:lpstr>
      <vt:lpstr>Why FPGAs for Bloom Filter Acceleration?</vt:lpstr>
      <vt:lpstr>Baseline Bloom Filter Accelerator</vt:lpstr>
      <vt:lpstr>Baseline Bloom Filter Accelerator</vt:lpstr>
      <vt:lpstr>Further Parallelization Opportunities</vt:lpstr>
      <vt:lpstr>Simple Parallelization</vt:lpstr>
      <vt:lpstr>BitBlender - Challenges</vt:lpstr>
      <vt:lpstr>Building BitBlender – Partitioning the Bit-Vector</vt:lpstr>
      <vt:lpstr>Building BitBlender – Partitioning the Bit-Vector</vt:lpstr>
      <vt:lpstr>Building BitBlender – Partitioning the Bit-Vector</vt:lpstr>
      <vt:lpstr>Building BitBlender – Access Conflicts</vt:lpstr>
      <vt:lpstr>BitBlender - Challenges</vt:lpstr>
      <vt:lpstr>Building BitBlender – Access Conflicts</vt:lpstr>
      <vt:lpstr>Building BitBlender – Arbiter</vt:lpstr>
      <vt:lpstr>Building BitBlender – Arbiter</vt:lpstr>
      <vt:lpstr>Building BitBlender – Arbiter Execution Example</vt:lpstr>
      <vt:lpstr>Building BitBlender – The Problem with Arbiter</vt:lpstr>
      <vt:lpstr>BitBlender - Challenges</vt:lpstr>
      <vt:lpstr>Building BitBlender – UnShuffle</vt:lpstr>
      <vt:lpstr>Building BitBlender – UnShuffle</vt:lpstr>
      <vt:lpstr>Building BitBlender – UnShuffle Execution Example</vt:lpstr>
      <vt:lpstr>BitBlender – Aggregate Behaviour</vt:lpstr>
      <vt:lpstr>BitBlender - Deadlock Example</vt:lpstr>
      <vt:lpstr>BitBlender - Challenges</vt:lpstr>
      <vt:lpstr>BitBlender Deadlock Prevention</vt:lpstr>
      <vt:lpstr>BitBlender – Rate-limiting and Buffering</vt:lpstr>
      <vt:lpstr>BitBlender - Challenges</vt:lpstr>
      <vt:lpstr>PowerPoint Presentation</vt:lpstr>
      <vt:lpstr>Finalized Bitblender Accelerator Template</vt:lpstr>
      <vt:lpstr>Automated Design Exploration</vt:lpstr>
      <vt:lpstr>Automated Design Exploration</vt:lpstr>
      <vt:lpstr>PowerPoint Presentation</vt:lpstr>
      <vt:lpstr>Experimental Results</vt:lpstr>
      <vt:lpstr>Experimental Results</vt:lpstr>
      <vt:lpstr>Experimental Results</vt:lpstr>
      <vt:lpstr>Experimental Results</vt:lpstr>
      <vt:lpstr>Experimental Results</vt:lpstr>
      <vt:lpstr>Experimental Results</vt:lpstr>
      <vt:lpstr>Experimental Results</vt:lpstr>
      <vt:lpstr>PowerPoint Presentation</vt:lpstr>
      <vt:lpstr>Conclusion</vt:lpstr>
      <vt:lpstr>Acknowledgements</vt:lpstr>
      <vt:lpstr>PowerPoint Presentation</vt:lpstr>
      <vt:lpstr>Appendix A – Prior Work Comparison</vt:lpstr>
      <vt:lpstr>Appendix A – Prior Work Comparison</vt:lpstr>
    </vt:vector>
  </TitlesOfParts>
  <Company>UCLA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Optimality Study of Logic Synthesis for LUT-Based FPGAs</dc:title>
  <dc:creator>Kirill Minkovich</dc:creator>
  <cp:lastModifiedBy>Kenny Liu</cp:lastModifiedBy>
  <cp:revision>10029</cp:revision>
  <cp:lastPrinted>2019-10-09T16:28:56Z</cp:lastPrinted>
  <dcterms:created xsi:type="dcterms:W3CDTF">2006-01-20T15:57:24Z</dcterms:created>
  <dcterms:modified xsi:type="dcterms:W3CDTF">2024-09-05T11:39:55Z</dcterms:modified>
</cp:coreProperties>
</file>